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76" r:id="rId3"/>
    <p:sldId id="298" r:id="rId4"/>
    <p:sldId id="299" r:id="rId5"/>
    <p:sldId id="300" r:id="rId6"/>
    <p:sldId id="301" r:id="rId7"/>
    <p:sldId id="302" r:id="rId8"/>
    <p:sldId id="303" r:id="rId9"/>
    <p:sldId id="306" r:id="rId10"/>
    <p:sldId id="318" r:id="rId11"/>
    <p:sldId id="305" r:id="rId12"/>
    <p:sldId id="319" r:id="rId13"/>
    <p:sldId id="320" r:id="rId14"/>
    <p:sldId id="286" r:id="rId15"/>
    <p:sldId id="277" r:id="rId16"/>
    <p:sldId id="278" r:id="rId17"/>
    <p:sldId id="287" r:id="rId18"/>
    <p:sldId id="288" r:id="rId19"/>
    <p:sldId id="294" r:id="rId20"/>
    <p:sldId id="296" r:id="rId21"/>
    <p:sldId id="289" r:id="rId22"/>
    <p:sldId id="291" r:id="rId23"/>
    <p:sldId id="280" r:id="rId24"/>
    <p:sldId id="292" r:id="rId25"/>
    <p:sldId id="324" r:id="rId26"/>
    <p:sldId id="297" r:id="rId27"/>
    <p:sldId id="283" r:id="rId28"/>
    <p:sldId id="293" r:id="rId29"/>
    <p:sldId id="304" r:id="rId30"/>
    <p:sldId id="284" r:id="rId31"/>
    <p:sldId id="308" r:id="rId32"/>
    <p:sldId id="311" r:id="rId33"/>
    <p:sldId id="310" r:id="rId34"/>
    <p:sldId id="312" r:id="rId35"/>
    <p:sldId id="313" r:id="rId36"/>
    <p:sldId id="314" r:id="rId37"/>
    <p:sldId id="316" r:id="rId38"/>
    <p:sldId id="309" r:id="rId39"/>
    <p:sldId id="321" r:id="rId40"/>
    <p:sldId id="315" r:id="rId41"/>
    <p:sldId id="317" r:id="rId42"/>
    <p:sldId id="307" r:id="rId43"/>
    <p:sldId id="322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1272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jpeg>
</file>

<file path=ppt/media/image12.png>
</file>

<file path=ppt/media/image13.jp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43323" y="3721473"/>
            <a:ext cx="5120640" cy="1581150"/>
          </a:xfrm>
        </p:spPr>
        <p:txBody>
          <a:bodyPr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1475" y="6429375"/>
            <a:ext cx="876300" cy="292100"/>
          </a:xfrm>
        </p:spPr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739896" y="1417320"/>
            <a:ext cx="5120640" cy="2304288"/>
          </a:xfrm>
        </p:spPr>
        <p:txBody>
          <a:bodyPr>
            <a:normAutofit/>
          </a:bodyPr>
          <a:lstStyle>
            <a:lvl1pPr>
              <a:defRPr sz="40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>
            <a:spLocks noChangeAspect="1" noEditPoints="1"/>
          </p:cNvSpPr>
          <p:nvPr/>
        </p:nvSpPr>
        <p:spPr bwMode="auto">
          <a:xfrm>
            <a:off x="5489634" y="0"/>
            <a:ext cx="3393768" cy="6858000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Title Placeholder 1"/>
          <p:cNvSpPr>
            <a:spLocks noGrp="1"/>
          </p:cNvSpPr>
          <p:nvPr>
            <p:ph type="title"/>
          </p:nvPr>
        </p:nvSpPr>
        <p:spPr>
          <a:xfrm>
            <a:off x="276225" y="228600"/>
            <a:ext cx="8591550" cy="10668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8595360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743324" y="1400174"/>
            <a:ext cx="5120640" cy="1476375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Freeform 7"/>
          <p:cNvSpPr>
            <a:spLocks noChangeAspect="1" noEditPoints="1"/>
          </p:cNvSpPr>
          <p:nvPr/>
        </p:nvSpPr>
        <p:spPr bwMode="auto">
          <a:xfrm>
            <a:off x="34289" y="136641"/>
            <a:ext cx="3326149" cy="6721359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733800" y="2895599"/>
            <a:ext cx="5129543" cy="2667001"/>
          </a:xfrm>
        </p:spPr>
        <p:txBody>
          <a:bodyPr anchor="t">
            <a:normAutofit/>
          </a:bodyPr>
          <a:lstStyle>
            <a:lvl1pPr>
              <a:defRPr kumimoji="0" lang="en-US" sz="4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5" y="1298448"/>
            <a:ext cx="4248150" cy="509587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15815" y="1298448"/>
            <a:ext cx="4248150" cy="509587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2834640" cy="129844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4"/>
          </p:nvPr>
        </p:nvSpPr>
        <p:spPr>
          <a:xfrm>
            <a:off x="3775935" y="533400"/>
            <a:ext cx="5063266" cy="570280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4" y="1539240"/>
            <a:ext cx="2834640" cy="4709160"/>
          </a:xfrm>
        </p:spPr>
        <p:txBody>
          <a:bodyPr>
            <a:normAutofit/>
          </a:bodyPr>
          <a:lstStyle>
            <a:lvl1pPr marL="0" indent="0">
              <a:buNone/>
              <a:defRPr lang="en-US" sz="1600" b="0" i="0" kern="1200" cap="none" spc="30" baseline="0" dirty="0" smtClean="0">
                <a:solidFill>
                  <a:schemeClr val="bg2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409950" y="0"/>
            <a:ext cx="5734050" cy="6858000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6224" y="228600"/>
            <a:ext cx="2834640" cy="129539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74320" y="1536192"/>
            <a:ext cx="2834640" cy="471220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225" y="1295400"/>
            <a:ext cx="8591550" cy="4933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225" y="6429375"/>
            <a:ext cx="21336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fld id="{78F77428-B003-4280-88C0-7DC2F52A06DA}" type="datetimeFigureOut">
              <a:rPr lang="en-US" smtClean="0"/>
              <a:t>1/10/2018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43324" y="6429375"/>
            <a:ext cx="4086225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91475" y="6429375"/>
            <a:ext cx="8763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E2BE15F8-A5BF-4B79-AB69-3B1933D6944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spcBef>
          <a:spcPts val="400"/>
        </a:spcBef>
        <a:buNone/>
        <a:defRPr sz="3600" b="0" kern="1200" cap="none" spc="0" baseline="0">
          <a:solidFill>
            <a:schemeClr val="tx2"/>
          </a:solidFill>
          <a:latin typeface="+mj-lt"/>
          <a:ea typeface="+mj-ea"/>
          <a:cs typeface="Tunga" pitchFamily="2"/>
        </a:defRPr>
      </a:lvl1pPr>
    </p:titleStyle>
    <p:bodyStyle>
      <a:lvl1pPr marL="171450" indent="-173736" algn="l" defTabSz="914400" rtl="0" eaLnBrk="1" latinLnBrk="0" hangingPunct="1">
        <a:spcBef>
          <a:spcPts val="600"/>
        </a:spcBef>
        <a:spcAft>
          <a:spcPts val="0"/>
        </a:spcAft>
        <a:buClr>
          <a:schemeClr val="accent1"/>
        </a:buClr>
        <a:buFont typeface="Arial" pitchFamily="34" charset="0"/>
        <a:buChar char="•"/>
        <a:defRPr sz="2200" b="0" i="0" kern="1200" cap="none" spc="30" baseline="0">
          <a:solidFill>
            <a:schemeClr val="tx2"/>
          </a:solidFill>
          <a:latin typeface="+mn-lt"/>
          <a:ea typeface="+mn-ea"/>
          <a:cs typeface="Tahoma" pitchFamily="34" charset="0"/>
        </a:defRPr>
      </a:lvl1pPr>
      <a:lvl2pPr marL="34448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51593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3pPr>
      <a:lvl4pPr marL="68897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86042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Tahoma" pitchFamily="34" charset="0"/>
        </a:defRPr>
      </a:lvl5pPr>
      <a:lvl6pPr marL="105156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23444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41732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60020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33800" y="4495800"/>
            <a:ext cx="5120640" cy="1581150"/>
          </a:xfrm>
        </p:spPr>
        <p:txBody>
          <a:bodyPr/>
          <a:lstStyle/>
          <a:p>
            <a:r>
              <a:rPr lang="en-US" i="1" dirty="0" smtClean="0"/>
              <a:t>Dr. D T D </a:t>
            </a:r>
            <a:r>
              <a:rPr lang="en-US" i="1" dirty="0" err="1" smtClean="0"/>
              <a:t>Warnakulasuriya</a:t>
            </a:r>
            <a:endParaRPr lang="en-US" i="1" dirty="0" smtClean="0"/>
          </a:p>
          <a:p>
            <a:r>
              <a:rPr lang="en-US" i="1" dirty="0" smtClean="0"/>
              <a:t>Department of Physiology</a:t>
            </a:r>
            <a:endParaRPr lang="en-US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Physiology of Muscle  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09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Muscular Dystrophies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Duchenne muscular dystrophy</a:t>
            </a:r>
          </a:p>
          <a:p>
            <a:pPr marL="0" indent="0">
              <a:buNone/>
            </a:pPr>
            <a:r>
              <a:rPr lang="en-US" dirty="0" smtClean="0"/>
              <a:t>No dystrophin protein in muscle</a:t>
            </a:r>
          </a:p>
          <a:p>
            <a:pPr marL="0" indent="0">
              <a:buNone/>
            </a:pPr>
            <a:r>
              <a:rPr lang="en-US" dirty="0" smtClean="0"/>
              <a:t>Fatal by the age of 30</a:t>
            </a:r>
          </a:p>
          <a:p>
            <a:pPr marL="0" indent="0">
              <a:buNone/>
            </a:pPr>
            <a:endParaRPr lang="en-US" dirty="0"/>
          </a:p>
          <a:p>
            <a:pPr marL="342900" indent="-342900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Becker muscular dystrophy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Dystrophin is present in reduced in amount or altered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81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Gowers Sign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692011" y="1298575"/>
            <a:ext cx="5759979" cy="49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Duchenne timeline</a:t>
            </a:r>
            <a:endParaRPr lang="en-US" dirty="0"/>
          </a:p>
        </p:txBody>
      </p:sp>
      <p:pic>
        <p:nvPicPr>
          <p:cNvPr id="4" name="videoplayback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0584" y="1298575"/>
            <a:ext cx="6582833" cy="49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12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Metabolic Myopathies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Mutations in genes coding for enzymes involved in muscle metabolism</a:t>
            </a:r>
          </a:p>
          <a:p>
            <a:r>
              <a:rPr lang="en-US" dirty="0" smtClean="0"/>
              <a:t>Exercise intolerance is a key feature</a:t>
            </a:r>
          </a:p>
          <a:p>
            <a:r>
              <a:rPr lang="en-US" dirty="0" err="1" smtClean="0"/>
              <a:t>Eg</a:t>
            </a:r>
            <a:r>
              <a:rPr lang="en-US" dirty="0" smtClean="0"/>
              <a:t>: McArdle syndrome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Other causes of myopathies</a:t>
            </a:r>
          </a:p>
          <a:p>
            <a:pPr marL="342900" indent="-342900"/>
            <a:r>
              <a:rPr lang="en-US" dirty="0"/>
              <a:t>Inherited </a:t>
            </a:r>
            <a:r>
              <a:rPr lang="en-US" dirty="0" smtClean="0"/>
              <a:t>myopathies - Muscular dystrophies</a:t>
            </a:r>
            <a:endParaRPr lang="en-US" dirty="0"/>
          </a:p>
          <a:p>
            <a:pPr marL="342900" indent="-342900"/>
            <a:r>
              <a:rPr lang="en-US" dirty="0"/>
              <a:t>Endocrine </a:t>
            </a:r>
            <a:r>
              <a:rPr lang="en-US" dirty="0" smtClean="0"/>
              <a:t>myopathies - excess steroids, hyper/hypothyroidism, 				   hyperparathyroidism</a:t>
            </a:r>
            <a:endParaRPr lang="en-US" dirty="0"/>
          </a:p>
          <a:p>
            <a:pPr marL="342900" indent="-342900"/>
            <a:r>
              <a:rPr lang="en-US" dirty="0"/>
              <a:t>Inflammatory </a:t>
            </a:r>
            <a:r>
              <a:rPr lang="en-US" dirty="0" smtClean="0"/>
              <a:t>myopathies - Polymyositis, Dermatomyositis</a:t>
            </a:r>
            <a:endParaRPr lang="en-US" dirty="0"/>
          </a:p>
          <a:p>
            <a:pPr marL="342900" indent="-342900"/>
            <a:r>
              <a:rPr lang="en-US" dirty="0"/>
              <a:t>Toxic </a:t>
            </a:r>
            <a:r>
              <a:rPr lang="en-US" dirty="0" smtClean="0"/>
              <a:t>myopathies - Alcohol excess and drugs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06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225" y="380999"/>
            <a:ext cx="8591550" cy="1066801"/>
          </a:xfrm>
        </p:spPr>
        <p:txBody>
          <a:bodyPr>
            <a:normAutofit/>
          </a:bodyPr>
          <a:lstStyle/>
          <a:p>
            <a:r>
              <a:rPr lang="en-US" dirty="0" smtClean="0"/>
              <a:t>OBJECTIVES</a:t>
            </a:r>
            <a:br>
              <a:rPr lang="en-US" dirty="0" smtClean="0"/>
            </a:br>
            <a:r>
              <a:rPr lang="en-US" sz="2700" i="1" dirty="0" smtClean="0"/>
              <a:t>At the end of the lecture students should be able to</a:t>
            </a:r>
            <a:endParaRPr lang="en-US" sz="2700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615440"/>
            <a:ext cx="8717280" cy="4937760"/>
          </a:xfrm>
        </p:spPr>
        <p:txBody>
          <a:bodyPr>
            <a:normAutofit/>
          </a:bodyPr>
          <a:lstStyle/>
          <a:p>
            <a:pPr marL="342900" indent="-342900"/>
            <a:r>
              <a:rPr lang="en-US" sz="2800" dirty="0" smtClean="0"/>
              <a:t>Compare and contrast fast and slow twitch muscle fibers</a:t>
            </a:r>
          </a:p>
          <a:p>
            <a:pPr marL="342900" indent="-342900"/>
            <a:r>
              <a:rPr lang="en-US" sz="2800" dirty="0" smtClean="0"/>
              <a:t>Define the terms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Summation, twitch contraction, tetanic 	contraction and clonus</a:t>
            </a:r>
          </a:p>
          <a:p>
            <a:pPr marL="342900" indent="-342900"/>
            <a:r>
              <a:rPr lang="en-US" sz="2800" dirty="0" smtClean="0"/>
              <a:t>State the changes in skeletal muscle during exercise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Isotonic contraction</a:t>
            </a:r>
          </a:p>
          <a:p>
            <a:pPr marL="0" indent="0">
              <a:buNone/>
            </a:pPr>
            <a:r>
              <a:rPr lang="en-US" sz="2800" dirty="0" smtClean="0"/>
              <a:t>	Isometric contraction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8516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Electrical activity of skeletal muscle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463040"/>
            <a:ext cx="2926080" cy="493776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Similar to nerve</a:t>
            </a:r>
          </a:p>
          <a:p>
            <a:r>
              <a:rPr lang="en-US" sz="2400" dirty="0"/>
              <a:t>Depolarization is by Na+ influx</a:t>
            </a:r>
          </a:p>
          <a:p>
            <a:r>
              <a:rPr lang="en-US" sz="2400" dirty="0"/>
              <a:t>Repolarization is by K+ </a:t>
            </a:r>
            <a:r>
              <a:rPr lang="en-US" sz="2400" dirty="0" smtClean="0"/>
              <a:t>efflux</a:t>
            </a:r>
          </a:p>
          <a:p>
            <a:r>
              <a:rPr lang="en-US" sz="2400" dirty="0" smtClean="0"/>
              <a:t>No plateau phase</a:t>
            </a:r>
            <a:endParaRPr lang="en-US" sz="2400" dirty="0"/>
          </a:p>
        </p:txBody>
      </p:sp>
      <p:pic>
        <p:nvPicPr>
          <p:cNvPr id="1026" name="Picture 2" descr="D:\mm pics\twitch 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233" y="1676400"/>
            <a:ext cx="5731666" cy="396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73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225" y="228600"/>
            <a:ext cx="3914775" cy="1066801"/>
          </a:xfrm>
        </p:spPr>
        <p:txBody>
          <a:bodyPr/>
          <a:lstStyle/>
          <a:p>
            <a:r>
              <a:rPr lang="en-US" dirty="0" smtClean="0"/>
              <a:t>Muscle fiber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8488680" cy="4937760"/>
          </a:xfrm>
        </p:spPr>
        <p:txBody>
          <a:bodyPr>
            <a:normAutofit/>
          </a:bodyPr>
          <a:lstStyle/>
          <a:p>
            <a:r>
              <a:rPr lang="en-US" sz="2400" dirty="0"/>
              <a:t>RMP -90 mV</a:t>
            </a:r>
          </a:p>
          <a:p>
            <a:r>
              <a:rPr lang="en-US" sz="2400" dirty="0"/>
              <a:t>Action potential lasts </a:t>
            </a:r>
            <a:r>
              <a:rPr lang="en-US" sz="2400" dirty="0" smtClean="0"/>
              <a:t>2 - 4 </a:t>
            </a:r>
            <a:r>
              <a:rPr lang="en-US" sz="2400" dirty="0" err="1"/>
              <a:t>ms</a:t>
            </a:r>
            <a:endParaRPr lang="en-US" sz="2400" dirty="0"/>
          </a:p>
          <a:p>
            <a:r>
              <a:rPr lang="en-US" sz="2400" dirty="0"/>
              <a:t>Velocity of conduction along the muscle fiber 5m/s</a:t>
            </a:r>
          </a:p>
          <a:p>
            <a:r>
              <a:rPr lang="en-US" sz="2400" dirty="0"/>
              <a:t>Absolute </a:t>
            </a:r>
            <a:r>
              <a:rPr lang="en-US" sz="2400" dirty="0" smtClean="0"/>
              <a:t>refractory </a:t>
            </a:r>
            <a:r>
              <a:rPr lang="en-US" sz="2400" dirty="0"/>
              <a:t>period </a:t>
            </a:r>
            <a:r>
              <a:rPr lang="en-US" sz="2400" dirty="0" smtClean="0"/>
              <a:t>1 - 3 </a:t>
            </a:r>
            <a:r>
              <a:rPr lang="en-US" sz="2400" dirty="0" err="1"/>
              <a:t>ms</a:t>
            </a:r>
            <a:r>
              <a:rPr lang="en-US" sz="2400" dirty="0"/>
              <a:t> long</a:t>
            </a:r>
          </a:p>
          <a:p>
            <a:r>
              <a:rPr lang="en-US" sz="2400" dirty="0"/>
              <a:t>After polarizations are </a:t>
            </a:r>
            <a:r>
              <a:rPr lang="en-US" sz="2400" dirty="0" smtClean="0"/>
              <a:t>prolonged</a:t>
            </a:r>
          </a:p>
          <a:p>
            <a:r>
              <a:rPr lang="en-US" sz="2400" dirty="0" smtClean="0"/>
              <a:t>Contractile mechanism has no refractory period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944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MUSCLE TWITCH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447800"/>
            <a:ext cx="5059680" cy="4953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With a single action potential the skeletal muscle show a brief contraction followed by relaxation</a:t>
            </a:r>
          </a:p>
          <a:p>
            <a:r>
              <a:rPr lang="en-US" sz="2400" dirty="0" smtClean="0"/>
              <a:t>Twitch starts 2 </a:t>
            </a:r>
            <a:r>
              <a:rPr lang="en-US" sz="2400" dirty="0" err="1" smtClean="0"/>
              <a:t>ms</a:t>
            </a:r>
            <a:r>
              <a:rPr lang="en-US" sz="2400" dirty="0" smtClean="0"/>
              <a:t> after the start of depolarization</a:t>
            </a:r>
          </a:p>
          <a:p>
            <a:r>
              <a:rPr lang="en-US" sz="2400" dirty="0" smtClean="0"/>
              <a:t>Duration of a twitch vary with the type of muscle</a:t>
            </a:r>
          </a:p>
          <a:p>
            <a:endParaRPr lang="en-US" sz="2400" dirty="0"/>
          </a:p>
        </p:txBody>
      </p:sp>
      <p:pic>
        <p:nvPicPr>
          <p:cNvPr id="2050" name="Picture 2" descr="D:\mm pics\twitc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3859" y="1600200"/>
            <a:ext cx="3400141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06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TYPE OF MUSCLE ACCORDING TO DURATION OF TWITCH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149578" y="1333500"/>
            <a:ext cx="419382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FAST FIBERS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Short twitch duration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Muscles with type II B fibers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Large </a:t>
            </a:r>
            <a:r>
              <a:rPr lang="en-US" sz="2400" dirty="0"/>
              <a:t>fiber diameter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/>
              <a:t>Extensive SR for rapid release of Ca2+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/>
              <a:t>Glycolytic capacity high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/>
              <a:t>Less blood supply and few mitochondria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/>
              <a:t>Also called WHITE MUSCLES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For fine skilled movements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err="1" smtClean="0"/>
              <a:t>Eg</a:t>
            </a:r>
            <a:r>
              <a:rPr lang="en-US" sz="2400" dirty="0" smtClean="0"/>
              <a:t>: Extra-ocular muscles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4724400" y="1314450"/>
            <a:ext cx="4193822" cy="569386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SLOW </a:t>
            </a:r>
            <a:r>
              <a:rPr lang="en-US" sz="2800" dirty="0"/>
              <a:t>FIBERS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Long twitch duration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Muscles with type I fibers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Smaller fiber </a:t>
            </a:r>
            <a:r>
              <a:rPr lang="en-US" sz="2400" dirty="0"/>
              <a:t>diameter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Smaller nerve fiber innervation</a:t>
            </a:r>
            <a:endParaRPr lang="en-US" sz="24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/>
              <a:t>Glycolytic capacity </a:t>
            </a:r>
            <a:r>
              <a:rPr lang="en-US" sz="2400" dirty="0" smtClean="0"/>
              <a:t>low</a:t>
            </a:r>
            <a:endParaRPr lang="en-US" sz="24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/>
              <a:t>E</a:t>
            </a:r>
            <a:r>
              <a:rPr lang="en-US" sz="2400" dirty="0" smtClean="0"/>
              <a:t>xtensive </a:t>
            </a:r>
            <a:r>
              <a:rPr lang="en-US" sz="2400" dirty="0"/>
              <a:t>blood </a:t>
            </a:r>
            <a:r>
              <a:rPr lang="en-US" sz="2400" dirty="0" smtClean="0"/>
              <a:t>supply, many mitochondria and myoglobin </a:t>
            </a:r>
            <a:endParaRPr lang="en-US" sz="24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/>
              <a:t>Also called </a:t>
            </a:r>
            <a:r>
              <a:rPr lang="en-US" sz="2400" dirty="0" smtClean="0"/>
              <a:t>RED MUSCLES</a:t>
            </a:r>
            <a:endParaRPr lang="en-US" sz="24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For long, slow, posture maintaining movements</a:t>
            </a:r>
          </a:p>
          <a:p>
            <a:r>
              <a:rPr lang="en-US" sz="2400" dirty="0" err="1" smtClean="0"/>
              <a:t>Eg</a:t>
            </a:r>
            <a:r>
              <a:rPr lang="en-US" sz="2400" dirty="0" smtClean="0"/>
              <a:t>: Muscles </a:t>
            </a:r>
            <a:r>
              <a:rPr lang="en-US" sz="2400" dirty="0" smtClean="0"/>
              <a:t>of the legs and back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149578" y="1314450"/>
            <a:ext cx="4193822" cy="554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724400" y="1314450"/>
            <a:ext cx="4193822" cy="554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457200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Classification of fiber types in skeletal muscles</a:t>
            </a:r>
            <a:endParaRPr lang="en-US" sz="28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574925810"/>
              </p:ext>
            </p:extLst>
          </p:nvPr>
        </p:nvGraphicFramePr>
        <p:xfrm>
          <a:off x="228600" y="838200"/>
          <a:ext cx="8686800" cy="59886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71700"/>
                <a:gridCol w="2171700"/>
                <a:gridCol w="2171700"/>
                <a:gridCol w="2171700"/>
              </a:tblGrid>
              <a:tr h="4189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 IIA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 IIB</a:t>
                      </a:r>
                      <a:endParaRPr lang="en-US" dirty="0"/>
                    </a:p>
                  </a:txBody>
                  <a:tcPr/>
                </a:tc>
              </a:tr>
              <a:tr h="603706">
                <a:tc>
                  <a:txBody>
                    <a:bodyPr/>
                    <a:lstStyle/>
                    <a:p>
                      <a:r>
                        <a:rPr lang="en-US" dirty="0" smtClean="0"/>
                        <a:t>Other names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Slow oxidative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Fast oxidative glycolytic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Fast Glycolytic</a:t>
                      </a:r>
                      <a:endParaRPr lang="en-US" dirty="0"/>
                    </a:p>
                  </a:txBody>
                  <a:tcPr/>
                </a:tc>
              </a:tr>
              <a:tr h="418990">
                <a:tc>
                  <a:txBody>
                    <a:bodyPr/>
                    <a:lstStyle/>
                    <a:p>
                      <a:r>
                        <a:rPr lang="en-US" dirty="0" smtClean="0"/>
                        <a:t>Color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WHITE</a:t>
                      </a:r>
                      <a:endParaRPr lang="en-US" dirty="0"/>
                    </a:p>
                  </a:txBody>
                  <a:tcPr/>
                </a:tc>
              </a:tr>
              <a:tr h="603706">
                <a:tc>
                  <a:txBody>
                    <a:bodyPr/>
                    <a:lstStyle/>
                    <a:p>
                      <a:r>
                        <a:rPr lang="en-US" dirty="0" smtClean="0"/>
                        <a:t>Myosin ATPase activity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Fast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418990">
                <a:tc>
                  <a:txBody>
                    <a:bodyPr/>
                    <a:lstStyle/>
                    <a:p>
                      <a:r>
                        <a:rPr lang="en-US" dirty="0" smtClean="0"/>
                        <a:t>Ca2+ pumping by SR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Moderate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High</a:t>
                      </a:r>
                    </a:p>
                  </a:txBody>
                  <a:tcPr/>
                </a:tc>
              </a:tr>
              <a:tr h="418990">
                <a:tc>
                  <a:txBody>
                    <a:bodyPr/>
                    <a:lstStyle/>
                    <a:p>
                      <a:r>
                        <a:rPr lang="en-US" dirty="0" smtClean="0"/>
                        <a:t>Diameter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Small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</a:t>
                      </a:r>
                      <a:endParaRPr lang="en-US" dirty="0"/>
                    </a:p>
                  </a:txBody>
                  <a:tcPr/>
                </a:tc>
              </a:tr>
              <a:tr h="418990">
                <a:tc>
                  <a:txBody>
                    <a:bodyPr/>
                    <a:lstStyle/>
                    <a:p>
                      <a:r>
                        <a:rPr lang="en-US" dirty="0" smtClean="0"/>
                        <a:t>Glycolytic capacity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Moderate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</a:tr>
              <a:tr h="418990">
                <a:tc>
                  <a:txBody>
                    <a:bodyPr/>
                    <a:lstStyle/>
                    <a:p>
                      <a:r>
                        <a:rPr lang="en-US" dirty="0" smtClean="0"/>
                        <a:t>Oxidative capacity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Moderate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endParaRPr lang="en-US" dirty="0"/>
                    </a:p>
                  </a:txBody>
                  <a:tcPr/>
                </a:tc>
              </a:tr>
              <a:tr h="60370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Myoglobin content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endParaRPr lang="en-US" dirty="0"/>
                    </a:p>
                  </a:txBody>
                  <a:tcPr/>
                </a:tc>
              </a:tr>
              <a:tr h="603706">
                <a:tc>
                  <a:txBody>
                    <a:bodyPr/>
                    <a:lstStyle/>
                    <a:p>
                      <a:r>
                        <a:rPr lang="en-US" dirty="0" smtClean="0"/>
                        <a:t>Speed of contraction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Fast</a:t>
                      </a:r>
                      <a:endParaRPr lang="en-US" dirty="0"/>
                    </a:p>
                  </a:txBody>
                  <a:tcPr/>
                </a:tc>
              </a:tr>
              <a:tr h="8624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Activities best suited for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Endurance- Running a marathon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Sprinting Walking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Short term intense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8255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Muscle physiology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8595360" cy="525475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The </a:t>
            </a:r>
            <a:r>
              <a:rPr lang="en-US" sz="2800" dirty="0"/>
              <a:t>functional anatomy of the skeletal </a:t>
            </a:r>
            <a:r>
              <a:rPr lang="en-US" sz="2800" dirty="0" smtClean="0"/>
              <a:t>muscle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Neuromuscular Junction </a:t>
            </a:r>
            <a:r>
              <a:rPr lang="en-US" sz="2800" dirty="0"/>
              <a:t>transmission </a:t>
            </a:r>
            <a:r>
              <a:rPr lang="en-US" sz="2800" dirty="0" smtClean="0"/>
              <a:t>(NMJ</a:t>
            </a:r>
            <a:r>
              <a:rPr lang="en-US" sz="2800" dirty="0"/>
              <a:t>)</a:t>
            </a:r>
          </a:p>
          <a:p>
            <a:endParaRPr lang="en-US" sz="2800" dirty="0" smtClean="0"/>
          </a:p>
          <a:p>
            <a:r>
              <a:rPr lang="en-US" sz="2800" i="1" dirty="0" smtClean="0"/>
              <a:t>Factors </a:t>
            </a:r>
            <a:r>
              <a:rPr lang="en-US" sz="2800" i="1" dirty="0"/>
              <a:t>interfering with NMJ transmission</a:t>
            </a:r>
          </a:p>
          <a:p>
            <a:pPr marL="0" indent="0">
              <a:buNone/>
            </a:pPr>
            <a:r>
              <a:rPr lang="en-US" sz="2800" i="1" dirty="0" smtClean="0"/>
              <a:t>	</a:t>
            </a:r>
            <a:endParaRPr lang="en-US" sz="2800" i="1" dirty="0"/>
          </a:p>
          <a:p>
            <a:pPr marL="0" indent="0">
              <a:buNone/>
            </a:pPr>
            <a:r>
              <a:rPr lang="en-US" sz="2800" dirty="0"/>
              <a:t>           </a:t>
            </a:r>
            <a:r>
              <a:rPr lang="en-US" sz="2800" dirty="0" smtClean="0"/>
              <a:t>	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2046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Muscle fiber type in exercise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38" y="2001202"/>
            <a:ext cx="8594725" cy="3531871"/>
          </a:xfrm>
        </p:spPr>
      </p:pic>
    </p:spTree>
    <p:extLst>
      <p:ext uri="{BB962C8B-B14F-4D97-AF65-F5344CB8AC3E}">
        <p14:creationId xmlns:p14="http://schemas.microsoft.com/office/powerpoint/2010/main" val="203373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Summation of contraction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463040"/>
            <a:ext cx="8595360" cy="493776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Adding of individual twitch contractions increase the intensity of contraction</a:t>
            </a:r>
          </a:p>
          <a:p>
            <a:endParaRPr lang="en-US" sz="2800" dirty="0"/>
          </a:p>
          <a:p>
            <a:r>
              <a:rPr lang="en-US" sz="2800" dirty="0"/>
              <a:t>FREQUENCY SUMMATION: increase frequency of </a:t>
            </a:r>
            <a:r>
              <a:rPr lang="en-US" sz="2800" dirty="0" smtClean="0"/>
              <a:t>AP, 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contraction occur before completion of the 1st</a:t>
            </a:r>
          </a:p>
          <a:p>
            <a:endParaRPr lang="en-US" sz="2800" dirty="0"/>
          </a:p>
          <a:p>
            <a:r>
              <a:rPr lang="en-US" sz="2800" dirty="0"/>
              <a:t>MULTIPLE FIBER SUMMATION: increasing the number of motor </a:t>
            </a:r>
            <a:r>
              <a:rPr lang="en-US" sz="2800" dirty="0" smtClean="0"/>
              <a:t>units in response to a stronger stimulus.</a:t>
            </a:r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3378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SUMMATION:</a:t>
            </a:r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64" y="1676400"/>
            <a:ext cx="2755164" cy="1255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715000" y="4419600"/>
            <a:ext cx="457200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43600" y="4571999"/>
            <a:ext cx="381000" cy="1584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426720" y="3135482"/>
            <a:ext cx="6537960" cy="3020842"/>
            <a:chOff x="426720" y="3135482"/>
            <a:chExt cx="6537960" cy="3020842"/>
          </a:xfrm>
        </p:grpSpPr>
        <p:sp>
          <p:nvSpPr>
            <p:cNvPr id="15" name="Rectangle 14"/>
            <p:cNvSpPr/>
            <p:nvPr/>
          </p:nvSpPr>
          <p:spPr>
            <a:xfrm>
              <a:off x="6025515" y="4571364"/>
              <a:ext cx="222885" cy="1584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426720" y="3135482"/>
              <a:ext cx="6537960" cy="3018643"/>
              <a:chOff x="457200" y="3135482"/>
              <a:chExt cx="6537960" cy="3018643"/>
            </a:xfrm>
          </p:grpSpPr>
          <p:pic>
            <p:nvPicPr>
              <p:cNvPr id="4101" name="Picture 5" descr="D:\mm pics\editing II.jp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57200" y="4569165"/>
                <a:ext cx="2877312" cy="158496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" name="Group 2"/>
              <p:cNvGrpSpPr/>
              <p:nvPr/>
            </p:nvGrpSpPr>
            <p:grpSpPr>
              <a:xfrm>
                <a:off x="2804160" y="3135482"/>
                <a:ext cx="4191000" cy="2568236"/>
                <a:chOff x="5562600" y="3077690"/>
                <a:chExt cx="4191000" cy="2568236"/>
              </a:xfrm>
            </p:grpSpPr>
            <p:sp>
              <p:nvSpPr>
                <p:cNvPr id="14" name="Freeform 13"/>
                <p:cNvSpPr/>
                <p:nvPr/>
              </p:nvSpPr>
              <p:spPr>
                <a:xfrm>
                  <a:off x="5562600" y="4308961"/>
                  <a:ext cx="1066800" cy="777437"/>
                </a:xfrm>
                <a:custGeom>
                  <a:avLst/>
                  <a:gdLst>
                    <a:gd name="connsiteX0" fmla="*/ 0 w 1066800"/>
                    <a:gd name="connsiteY0" fmla="*/ 716477 h 777437"/>
                    <a:gd name="connsiteX1" fmla="*/ 243840 w 1066800"/>
                    <a:gd name="connsiteY1" fmla="*/ 198317 h 777437"/>
                    <a:gd name="connsiteX2" fmla="*/ 533400 w 1066800"/>
                    <a:gd name="connsiteY2" fmla="*/ 197 h 777437"/>
                    <a:gd name="connsiteX3" fmla="*/ 822960 w 1066800"/>
                    <a:gd name="connsiteY3" fmla="*/ 167837 h 777437"/>
                    <a:gd name="connsiteX4" fmla="*/ 975360 w 1066800"/>
                    <a:gd name="connsiteY4" fmla="*/ 472637 h 777437"/>
                    <a:gd name="connsiteX5" fmla="*/ 1066800 w 1066800"/>
                    <a:gd name="connsiteY5" fmla="*/ 777437 h 77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66800" h="777437">
                      <a:moveTo>
                        <a:pt x="0" y="716477"/>
                      </a:moveTo>
                      <a:cubicBezTo>
                        <a:pt x="77470" y="517087"/>
                        <a:pt x="154940" y="317697"/>
                        <a:pt x="243840" y="198317"/>
                      </a:cubicBezTo>
                      <a:cubicBezTo>
                        <a:pt x="332740" y="78937"/>
                        <a:pt x="436880" y="5277"/>
                        <a:pt x="533400" y="197"/>
                      </a:cubicBezTo>
                      <a:cubicBezTo>
                        <a:pt x="629920" y="-4883"/>
                        <a:pt x="749300" y="89097"/>
                        <a:pt x="822960" y="167837"/>
                      </a:cubicBezTo>
                      <a:cubicBezTo>
                        <a:pt x="896620" y="246577"/>
                        <a:pt x="934720" y="371037"/>
                        <a:pt x="975360" y="472637"/>
                      </a:cubicBezTo>
                      <a:cubicBezTo>
                        <a:pt x="1016000" y="574237"/>
                        <a:pt x="1041400" y="675837"/>
                        <a:pt x="1066800" y="777437"/>
                      </a:cubicBezTo>
                    </a:path>
                  </a:pathLst>
                </a:custGeom>
                <a:ln w="317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Freeform 20"/>
                <p:cNvSpPr/>
                <p:nvPr/>
              </p:nvSpPr>
              <p:spPr>
                <a:xfrm>
                  <a:off x="6477000" y="3935481"/>
                  <a:ext cx="1066800" cy="777437"/>
                </a:xfrm>
                <a:custGeom>
                  <a:avLst/>
                  <a:gdLst>
                    <a:gd name="connsiteX0" fmla="*/ 0 w 1066800"/>
                    <a:gd name="connsiteY0" fmla="*/ 716477 h 777437"/>
                    <a:gd name="connsiteX1" fmla="*/ 243840 w 1066800"/>
                    <a:gd name="connsiteY1" fmla="*/ 198317 h 777437"/>
                    <a:gd name="connsiteX2" fmla="*/ 533400 w 1066800"/>
                    <a:gd name="connsiteY2" fmla="*/ 197 h 777437"/>
                    <a:gd name="connsiteX3" fmla="*/ 822960 w 1066800"/>
                    <a:gd name="connsiteY3" fmla="*/ 167837 h 777437"/>
                    <a:gd name="connsiteX4" fmla="*/ 975360 w 1066800"/>
                    <a:gd name="connsiteY4" fmla="*/ 472637 h 777437"/>
                    <a:gd name="connsiteX5" fmla="*/ 1066800 w 1066800"/>
                    <a:gd name="connsiteY5" fmla="*/ 777437 h 77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66800" h="777437">
                      <a:moveTo>
                        <a:pt x="0" y="716477"/>
                      </a:moveTo>
                      <a:cubicBezTo>
                        <a:pt x="77470" y="517087"/>
                        <a:pt x="154940" y="317697"/>
                        <a:pt x="243840" y="198317"/>
                      </a:cubicBezTo>
                      <a:cubicBezTo>
                        <a:pt x="332740" y="78937"/>
                        <a:pt x="436880" y="5277"/>
                        <a:pt x="533400" y="197"/>
                      </a:cubicBezTo>
                      <a:cubicBezTo>
                        <a:pt x="629920" y="-4883"/>
                        <a:pt x="749300" y="89097"/>
                        <a:pt x="822960" y="167837"/>
                      </a:cubicBezTo>
                      <a:cubicBezTo>
                        <a:pt x="896620" y="246577"/>
                        <a:pt x="934720" y="371037"/>
                        <a:pt x="975360" y="472637"/>
                      </a:cubicBezTo>
                      <a:cubicBezTo>
                        <a:pt x="1016000" y="574237"/>
                        <a:pt x="1041400" y="675837"/>
                        <a:pt x="1066800" y="777437"/>
                      </a:cubicBezTo>
                    </a:path>
                  </a:pathLst>
                </a:custGeom>
                <a:ln w="317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Freeform 21"/>
                <p:cNvSpPr/>
                <p:nvPr/>
              </p:nvSpPr>
              <p:spPr>
                <a:xfrm>
                  <a:off x="7391400" y="3527762"/>
                  <a:ext cx="1066800" cy="777437"/>
                </a:xfrm>
                <a:custGeom>
                  <a:avLst/>
                  <a:gdLst>
                    <a:gd name="connsiteX0" fmla="*/ 0 w 1066800"/>
                    <a:gd name="connsiteY0" fmla="*/ 716477 h 777437"/>
                    <a:gd name="connsiteX1" fmla="*/ 243840 w 1066800"/>
                    <a:gd name="connsiteY1" fmla="*/ 198317 h 777437"/>
                    <a:gd name="connsiteX2" fmla="*/ 533400 w 1066800"/>
                    <a:gd name="connsiteY2" fmla="*/ 197 h 777437"/>
                    <a:gd name="connsiteX3" fmla="*/ 822960 w 1066800"/>
                    <a:gd name="connsiteY3" fmla="*/ 167837 h 777437"/>
                    <a:gd name="connsiteX4" fmla="*/ 975360 w 1066800"/>
                    <a:gd name="connsiteY4" fmla="*/ 472637 h 777437"/>
                    <a:gd name="connsiteX5" fmla="*/ 1066800 w 1066800"/>
                    <a:gd name="connsiteY5" fmla="*/ 777437 h 77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66800" h="777437">
                      <a:moveTo>
                        <a:pt x="0" y="716477"/>
                      </a:moveTo>
                      <a:cubicBezTo>
                        <a:pt x="77470" y="517087"/>
                        <a:pt x="154940" y="317697"/>
                        <a:pt x="243840" y="198317"/>
                      </a:cubicBezTo>
                      <a:cubicBezTo>
                        <a:pt x="332740" y="78937"/>
                        <a:pt x="436880" y="5277"/>
                        <a:pt x="533400" y="197"/>
                      </a:cubicBezTo>
                      <a:cubicBezTo>
                        <a:pt x="629920" y="-4883"/>
                        <a:pt x="749300" y="89097"/>
                        <a:pt x="822960" y="167837"/>
                      </a:cubicBezTo>
                      <a:cubicBezTo>
                        <a:pt x="896620" y="246577"/>
                        <a:pt x="934720" y="371037"/>
                        <a:pt x="975360" y="472637"/>
                      </a:cubicBezTo>
                      <a:cubicBezTo>
                        <a:pt x="1016000" y="574237"/>
                        <a:pt x="1041400" y="675837"/>
                        <a:pt x="1066800" y="777437"/>
                      </a:cubicBezTo>
                    </a:path>
                  </a:pathLst>
                </a:custGeom>
                <a:ln w="317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Freeform 22"/>
                <p:cNvSpPr/>
                <p:nvPr/>
              </p:nvSpPr>
              <p:spPr>
                <a:xfrm>
                  <a:off x="8229600" y="3077690"/>
                  <a:ext cx="1066800" cy="777437"/>
                </a:xfrm>
                <a:custGeom>
                  <a:avLst/>
                  <a:gdLst>
                    <a:gd name="connsiteX0" fmla="*/ 0 w 1066800"/>
                    <a:gd name="connsiteY0" fmla="*/ 716477 h 777437"/>
                    <a:gd name="connsiteX1" fmla="*/ 243840 w 1066800"/>
                    <a:gd name="connsiteY1" fmla="*/ 198317 h 777437"/>
                    <a:gd name="connsiteX2" fmla="*/ 533400 w 1066800"/>
                    <a:gd name="connsiteY2" fmla="*/ 197 h 777437"/>
                    <a:gd name="connsiteX3" fmla="*/ 822960 w 1066800"/>
                    <a:gd name="connsiteY3" fmla="*/ 167837 h 777437"/>
                    <a:gd name="connsiteX4" fmla="*/ 975360 w 1066800"/>
                    <a:gd name="connsiteY4" fmla="*/ 472637 h 777437"/>
                    <a:gd name="connsiteX5" fmla="*/ 1066800 w 1066800"/>
                    <a:gd name="connsiteY5" fmla="*/ 777437 h 77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66800" h="777437">
                      <a:moveTo>
                        <a:pt x="0" y="716477"/>
                      </a:moveTo>
                      <a:cubicBezTo>
                        <a:pt x="77470" y="517087"/>
                        <a:pt x="154940" y="317697"/>
                        <a:pt x="243840" y="198317"/>
                      </a:cubicBezTo>
                      <a:cubicBezTo>
                        <a:pt x="332740" y="78937"/>
                        <a:pt x="436880" y="5277"/>
                        <a:pt x="533400" y="197"/>
                      </a:cubicBezTo>
                      <a:cubicBezTo>
                        <a:pt x="629920" y="-4883"/>
                        <a:pt x="749300" y="89097"/>
                        <a:pt x="822960" y="167837"/>
                      </a:cubicBezTo>
                      <a:cubicBezTo>
                        <a:pt x="896620" y="246577"/>
                        <a:pt x="934720" y="371037"/>
                        <a:pt x="975360" y="472637"/>
                      </a:cubicBezTo>
                      <a:cubicBezTo>
                        <a:pt x="1016000" y="574237"/>
                        <a:pt x="1041400" y="675837"/>
                        <a:pt x="1066800" y="777437"/>
                      </a:cubicBezTo>
                    </a:path>
                  </a:pathLst>
                </a:custGeom>
                <a:ln w="317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/>
                <p:cNvCxnSpPr>
                  <a:stCxn id="23" idx="5"/>
                </p:cNvCxnSpPr>
                <p:nvPr/>
              </p:nvCxnSpPr>
              <p:spPr>
                <a:xfrm>
                  <a:off x="9296400" y="3855127"/>
                  <a:ext cx="457200" cy="1790799"/>
                </a:xfrm>
                <a:prstGeom prst="line">
                  <a:avLst/>
                </a:prstGeom>
                <a:ln w="317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" name="Rectangle 6"/>
            <p:cNvSpPr/>
            <p:nvPr/>
          </p:nvSpPr>
          <p:spPr>
            <a:xfrm>
              <a:off x="2804160" y="5144190"/>
              <a:ext cx="1066800" cy="5595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581400" y="4724595"/>
              <a:ext cx="274320" cy="621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480560" y="4331191"/>
              <a:ext cx="548640" cy="621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334000" y="3821872"/>
              <a:ext cx="381000" cy="6218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200400" y="4569166"/>
              <a:ext cx="137160" cy="15871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2987040" y="5532316"/>
            <a:ext cx="274320" cy="6218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6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28600" y="1371600"/>
            <a:ext cx="8595360" cy="2819400"/>
          </a:xfrm>
        </p:spPr>
        <p:txBody>
          <a:bodyPr>
            <a:normAutofit/>
          </a:bodyPr>
          <a:lstStyle/>
          <a:p>
            <a:r>
              <a:rPr lang="en-US" dirty="0" smtClean="0"/>
              <a:t>Repeated rapid stimulation of the skeletal muscle where the frequency reach a critical level that contractions fuse together</a:t>
            </a:r>
          </a:p>
          <a:p>
            <a:endParaRPr lang="en-US" sz="1400" dirty="0" smtClean="0"/>
          </a:p>
          <a:p>
            <a:r>
              <a:rPr lang="en-US" dirty="0" smtClean="0"/>
              <a:t>Complete tetanus : If muscle sarcoplasm has a continuous supply of Ca</a:t>
            </a:r>
            <a:r>
              <a:rPr lang="en-US" baseline="30000" dirty="0" smtClean="0"/>
              <a:t>2+</a:t>
            </a:r>
            <a:r>
              <a:rPr lang="en-US" dirty="0" smtClean="0"/>
              <a:t> then the contraction is sustained. No relaxation in between.</a:t>
            </a:r>
          </a:p>
          <a:p>
            <a:endParaRPr lang="en-US" sz="1400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81000" y="228600"/>
            <a:ext cx="8591550" cy="10668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ts val="400"/>
              </a:spcBef>
              <a:buNone/>
              <a:defRPr sz="3600" b="0" kern="1200" cap="none" spc="0" baseline="0">
                <a:solidFill>
                  <a:schemeClr val="tx2"/>
                </a:solidFill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dirty="0" smtClean="0"/>
              <a:t>Tetanization</a:t>
            </a:r>
            <a:endParaRPr lang="en-US" dirty="0"/>
          </a:p>
        </p:txBody>
      </p:sp>
      <p:pic>
        <p:nvPicPr>
          <p:cNvPr id="5122" name="Picture 2" descr="D:\mm pics\tetanization13455109317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5112" y="3886200"/>
            <a:ext cx="3438525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49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59166" y="1600200"/>
            <a:ext cx="8591550" cy="1447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 fontScale="85000" lnSpcReduction="20000"/>
          </a:bodyPr>
          <a:lstStyle>
            <a:lvl1pPr algn="l" defTabSz="914400" rtl="0" eaLnBrk="1" latinLnBrk="0" hangingPunct="1">
              <a:spcBef>
                <a:spcPts val="400"/>
              </a:spcBef>
              <a:buNone/>
              <a:defRPr sz="3600" b="0" kern="1200" cap="none" spc="0" baseline="0">
                <a:solidFill>
                  <a:schemeClr val="tx2"/>
                </a:solidFill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dirty="0" smtClean="0"/>
              <a:t>Clonus</a:t>
            </a:r>
          </a:p>
          <a:p>
            <a:endParaRPr lang="en-US" dirty="0" smtClean="0"/>
          </a:p>
          <a:p>
            <a:r>
              <a:rPr lang="en-US" dirty="0" smtClean="0"/>
              <a:t> </a:t>
            </a:r>
            <a:r>
              <a:rPr lang="en-US" sz="3000" dirty="0"/>
              <a:t>Repetitive sequential contraction of flexors and </a:t>
            </a:r>
            <a:r>
              <a:rPr lang="en-US" sz="3000" dirty="0" smtClean="0"/>
              <a:t>extensors</a:t>
            </a:r>
            <a:endParaRPr lang="en-US" sz="3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59166" y="3657600"/>
            <a:ext cx="8591550" cy="1981199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171450" indent="-173736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Char char="•"/>
              <a:defRPr sz="2200" b="0" i="0" kern="1200" cap="none" spc="30" baseline="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1pPr>
            <a:lvl2pPr marL="34448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2pPr>
            <a:lvl3pPr marL="51593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3pPr>
            <a:lvl4pPr marL="688975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4pPr>
            <a:lvl5pPr marL="860425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5pPr>
            <a:lvl6pPr marL="1051560" indent="-173736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234440" indent="-173736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417320" indent="-173736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1600200" indent="-173736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600" dirty="0"/>
              <a:t>Tone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5900" dirty="0" smtClean="0"/>
              <a:t>Toughness of muscle at rest</a:t>
            </a:r>
          </a:p>
          <a:p>
            <a:endParaRPr lang="en-US" sz="3400" dirty="0" smtClean="0"/>
          </a:p>
          <a:p>
            <a:r>
              <a:rPr lang="en-US" sz="5900" dirty="0" smtClean="0"/>
              <a:t>Low rate of nerve impulses from the spinal cord</a:t>
            </a:r>
          </a:p>
          <a:p>
            <a:endParaRPr lang="en-US" sz="5900" dirty="0"/>
          </a:p>
        </p:txBody>
      </p:sp>
    </p:spTree>
    <p:extLst>
      <p:ext uri="{BB962C8B-B14F-4D97-AF65-F5344CB8AC3E}">
        <p14:creationId xmlns:p14="http://schemas.microsoft.com/office/powerpoint/2010/main" val="125642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Which of the Following are true regarding skeletal muscles?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 smtClean="0"/>
              <a:t>Action potentials are mainly due to Ca</a:t>
            </a:r>
            <a:r>
              <a:rPr lang="en-US" baseline="30000" dirty="0" smtClean="0"/>
              <a:t>2+</a:t>
            </a:r>
            <a:r>
              <a:rPr lang="en-US" dirty="0" smtClean="0"/>
              <a:t> ions.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 smtClean="0"/>
              <a:t>The twitch starts with the start of the action potential.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/>
              <a:t>The contractile mechanism has a refractory period.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 smtClean="0"/>
              <a:t>Tetanus is a form of multiple fiber summation.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 smtClean="0"/>
              <a:t>Muscle tone is due to low rate of impulses from the spinal cord.</a:t>
            </a:r>
          </a:p>
          <a:p>
            <a:pPr marL="457200" indent="-457200">
              <a:buFont typeface="+mj-lt"/>
              <a:buAutoNum type="alphaUcPeriod"/>
            </a:pPr>
            <a:endParaRPr lang="en-US" dirty="0" smtClean="0"/>
          </a:p>
          <a:p>
            <a:pPr marL="457200" indent="-457200">
              <a:buFont typeface="+mj-lt"/>
              <a:buAutoNum type="alphaUcPeriod"/>
            </a:pPr>
            <a:endParaRPr lang="en-US" baseline="30000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5410200"/>
            <a:ext cx="315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FFFFT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91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MUSCLE CONTRACTION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19" y="1308609"/>
            <a:ext cx="7694762" cy="4917057"/>
          </a:xfrm>
        </p:spPr>
      </p:pic>
    </p:spTree>
    <p:extLst>
      <p:ext uri="{BB962C8B-B14F-4D97-AF65-F5344CB8AC3E}">
        <p14:creationId xmlns:p14="http://schemas.microsoft.com/office/powerpoint/2010/main" val="9505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225" y="152400"/>
            <a:ext cx="8591550" cy="1066801"/>
          </a:xfrm>
        </p:spPr>
        <p:txBody>
          <a:bodyPr/>
          <a:lstStyle/>
          <a:p>
            <a:r>
              <a:rPr lang="en-US" dirty="0" smtClean="0"/>
              <a:t>TYPES OF MUSCLE CONTRACTION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96240" y="1386840"/>
            <a:ext cx="8595360" cy="5318760"/>
          </a:xfrm>
        </p:spPr>
        <p:txBody>
          <a:bodyPr/>
          <a:lstStyle/>
          <a:p>
            <a:r>
              <a:rPr lang="en-US" dirty="0" smtClean="0"/>
              <a:t>  </a:t>
            </a:r>
            <a:r>
              <a:rPr lang="en-US" sz="2800" dirty="0" smtClean="0"/>
              <a:t>Isotonic contraction:</a:t>
            </a:r>
            <a:endParaRPr lang="en-US" dirty="0" smtClean="0"/>
          </a:p>
          <a:p>
            <a:pPr marL="0" indent="0">
              <a:buNone/>
            </a:pPr>
            <a:r>
              <a:rPr lang="en-US" sz="2400" dirty="0" smtClean="0"/>
              <a:t>Muscle length shortens</a:t>
            </a:r>
          </a:p>
          <a:p>
            <a:pPr marL="0" indent="0">
              <a:buNone/>
            </a:pPr>
            <a:r>
              <a:rPr lang="en-US" sz="2400" dirty="0" smtClean="0"/>
              <a:t>Tone / load remains the same</a:t>
            </a:r>
          </a:p>
          <a:p>
            <a:pPr marL="0" indent="0">
              <a:buNone/>
            </a:pPr>
            <a:r>
              <a:rPr lang="en-US" sz="2400" dirty="0" smtClean="0"/>
              <a:t>Work ( Force x Distance) done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6147" name="Picture 3" descr="D:\mm pics\isotoni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342" y="3352800"/>
            <a:ext cx="6601858" cy="3424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38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225" y="152400"/>
            <a:ext cx="8591550" cy="1066801"/>
          </a:xfrm>
        </p:spPr>
        <p:txBody>
          <a:bodyPr/>
          <a:lstStyle/>
          <a:p>
            <a:r>
              <a:rPr lang="en-US" dirty="0" smtClean="0"/>
              <a:t>TYPES OF MUSCLE CONTRACTION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96240" y="1386840"/>
            <a:ext cx="8595360" cy="5318760"/>
          </a:xfrm>
        </p:spPr>
        <p:txBody>
          <a:bodyPr/>
          <a:lstStyle/>
          <a:p>
            <a:pPr marL="457200" indent="-457200"/>
            <a:r>
              <a:rPr lang="en-US" sz="2800" dirty="0" smtClean="0"/>
              <a:t>Isometric </a:t>
            </a:r>
            <a:r>
              <a:rPr lang="en-US" sz="2800" dirty="0" smtClean="0"/>
              <a:t>contraction</a:t>
            </a:r>
          </a:p>
          <a:p>
            <a:pPr marL="0" indent="0">
              <a:buNone/>
            </a:pPr>
            <a:r>
              <a:rPr lang="en-US" sz="2400" dirty="0" smtClean="0"/>
              <a:t>Muscle length remains same (elastic and viscous elements)</a:t>
            </a:r>
          </a:p>
          <a:p>
            <a:pPr marL="0" indent="0">
              <a:buNone/>
            </a:pPr>
            <a:r>
              <a:rPr lang="en-US" sz="2400" dirty="0" smtClean="0"/>
              <a:t>Muscle tension increases</a:t>
            </a:r>
          </a:p>
          <a:p>
            <a:pPr marL="0" indent="0">
              <a:buNone/>
            </a:pPr>
            <a:r>
              <a:rPr lang="en-US" sz="2400" dirty="0" smtClean="0"/>
              <a:t>Work is not </a:t>
            </a:r>
            <a:r>
              <a:rPr lang="en-US" sz="2400" dirty="0" smtClean="0"/>
              <a:t>done</a:t>
            </a:r>
            <a:endParaRPr lang="en-US" sz="2400" dirty="0" smtClean="0"/>
          </a:p>
        </p:txBody>
      </p:sp>
      <p:pic>
        <p:nvPicPr>
          <p:cNvPr id="7170" name="Picture 2" descr="D:\mm pics\isometri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429000"/>
            <a:ext cx="7678001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818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715375" cy="10668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does </a:t>
            </a:r>
            <a:r>
              <a:rPr lang="en-US" dirty="0" smtClean="0"/>
              <a:t>Succinylcholine </a:t>
            </a:r>
            <a:r>
              <a:rPr lang="en-US" dirty="0" smtClean="0"/>
              <a:t>cause muscle paralysis?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828800"/>
            <a:ext cx="8595360" cy="44958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Mimic Ach but not broken down by Ach </a:t>
            </a:r>
            <a:r>
              <a:rPr lang="en-US" sz="2400" dirty="0" smtClean="0"/>
              <a:t>esterase</a:t>
            </a:r>
          </a:p>
          <a:p>
            <a:r>
              <a:rPr lang="en-US" sz="2400" dirty="0" smtClean="0"/>
              <a:t>Continued opening of cation channel</a:t>
            </a:r>
            <a:endParaRPr lang="en-US" sz="2400" dirty="0" smtClean="0"/>
          </a:p>
          <a:p>
            <a:r>
              <a:rPr lang="en-US" sz="2400" dirty="0" smtClean="0"/>
              <a:t>Cause persistent </a:t>
            </a:r>
            <a:r>
              <a:rPr lang="en-US" sz="2400" dirty="0" smtClean="0"/>
              <a:t>depolarization</a:t>
            </a:r>
          </a:p>
          <a:p>
            <a:r>
              <a:rPr lang="en-US" sz="2400" dirty="0" smtClean="0"/>
              <a:t>Ach can not elicit a response by binding to the receptor</a:t>
            </a:r>
            <a:endParaRPr lang="en-US" sz="2400" dirty="0" smtClean="0"/>
          </a:p>
          <a:p>
            <a:r>
              <a:rPr lang="en-US" sz="2400" dirty="0" smtClean="0"/>
              <a:t>Ca</a:t>
            </a:r>
            <a:r>
              <a:rPr lang="en-US" sz="2400" baseline="30000" dirty="0" smtClean="0"/>
              <a:t>2+ </a:t>
            </a:r>
            <a:r>
              <a:rPr lang="en-US" sz="2400" dirty="0" smtClean="0"/>
              <a:t> is removed from the sarcoplasm independent of the above process so muscles become relaxed</a:t>
            </a:r>
          </a:p>
          <a:p>
            <a:r>
              <a:rPr lang="en-US" sz="2400" dirty="0" smtClean="0"/>
              <a:t>Persistent depolarization </a:t>
            </a:r>
            <a:r>
              <a:rPr lang="en-US" sz="2400" dirty="0"/>
              <a:t>leads to desensitization</a:t>
            </a:r>
          </a:p>
          <a:p>
            <a:r>
              <a:rPr lang="en-US" sz="2400" dirty="0" smtClean="0"/>
              <a:t>Used </a:t>
            </a:r>
            <a:r>
              <a:rPr lang="en-US" sz="2400" dirty="0"/>
              <a:t>in general anesthesia for skeletal muscle relaxation in surgery or mechanical ventilation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2937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Disorders of skeletal muscles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Examples:</a:t>
            </a:r>
          </a:p>
          <a:p>
            <a:endParaRPr lang="en-US" sz="2800" dirty="0"/>
          </a:p>
          <a:p>
            <a:r>
              <a:rPr lang="en-US" sz="2800" dirty="0" smtClean="0"/>
              <a:t>Myasthenia gravis</a:t>
            </a:r>
          </a:p>
          <a:p>
            <a:r>
              <a:rPr lang="en-US" sz="2800" dirty="0" smtClean="0"/>
              <a:t>Muscular dystrophies</a:t>
            </a:r>
          </a:p>
          <a:p>
            <a:r>
              <a:rPr lang="en-US" sz="2800" dirty="0" smtClean="0"/>
              <a:t>Myopathies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7257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Disorders of skeletal muscles</a:t>
            </a:r>
          </a:p>
          <a:p>
            <a:r>
              <a:rPr lang="en-US" sz="2800" dirty="0" smtClean="0"/>
              <a:t>Electrical events in a skeletal muscle</a:t>
            </a:r>
          </a:p>
          <a:p>
            <a:r>
              <a:rPr lang="en-US" sz="2800" dirty="0" smtClean="0"/>
              <a:t>Fast twitch fibers </a:t>
            </a:r>
            <a:r>
              <a:rPr lang="en-US" sz="2800" dirty="0" err="1" smtClean="0"/>
              <a:t>Vs</a:t>
            </a:r>
            <a:r>
              <a:rPr lang="en-US" sz="2800" dirty="0" smtClean="0"/>
              <a:t> Slow twitch fibers</a:t>
            </a:r>
          </a:p>
          <a:p>
            <a:r>
              <a:rPr lang="en-US" sz="2800" dirty="0" smtClean="0"/>
              <a:t>Summation</a:t>
            </a:r>
          </a:p>
          <a:p>
            <a:r>
              <a:rPr lang="en-US" sz="2800" dirty="0" smtClean="0"/>
              <a:t>Tetanization</a:t>
            </a:r>
          </a:p>
          <a:p>
            <a:r>
              <a:rPr lang="en-US" sz="2800" dirty="0" smtClean="0"/>
              <a:t>Clonus</a:t>
            </a:r>
          </a:p>
          <a:p>
            <a:r>
              <a:rPr lang="en-US" sz="2800" dirty="0" smtClean="0"/>
              <a:t>Tone</a:t>
            </a:r>
          </a:p>
          <a:p>
            <a:r>
              <a:rPr lang="en-US" sz="2800" dirty="0" smtClean="0"/>
              <a:t>Difference between Isotonic and isometric contraction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450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Smooth muscle contraction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Lack cross striations</a:t>
            </a:r>
          </a:p>
          <a:p>
            <a:r>
              <a:rPr lang="en-US" dirty="0" smtClean="0"/>
              <a:t>Actin and myosin filaments are present and slide on each other to produce contraction.</a:t>
            </a:r>
          </a:p>
          <a:p>
            <a:r>
              <a:rPr lang="en-US" dirty="0" smtClean="0"/>
              <a:t>Dense bodies instead of Z lines.</a:t>
            </a:r>
          </a:p>
          <a:p>
            <a:r>
              <a:rPr lang="en-US" dirty="0" smtClean="0"/>
              <a:t>Actin filament is composed of actin and </a:t>
            </a:r>
            <a:r>
              <a:rPr lang="en-US" dirty="0" err="1" smtClean="0"/>
              <a:t>tropomyosin</a:t>
            </a:r>
            <a:r>
              <a:rPr lang="en-US" dirty="0" smtClean="0"/>
              <a:t> molecules.</a:t>
            </a:r>
          </a:p>
          <a:p>
            <a:endParaRPr lang="en-US" dirty="0"/>
          </a:p>
        </p:txBody>
      </p:sp>
      <p:pic>
        <p:nvPicPr>
          <p:cNvPr id="52226" name="Picture 2" descr="Image result for smooth muscle contraction"/>
          <p:cNvPicPr>
            <a:picLocks noChangeAspect="1" noChangeArrowheads="1"/>
          </p:cNvPicPr>
          <p:nvPr/>
        </p:nvPicPr>
        <p:blipFill rotWithShape="1">
          <a:blip r:embed="rId2"/>
          <a:srcRect l="5357" t="4768" r="5357" b="14175"/>
          <a:stretch/>
        </p:blipFill>
        <p:spPr bwMode="auto">
          <a:xfrm>
            <a:off x="2362200" y="3349751"/>
            <a:ext cx="4953000" cy="33680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16440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l="1687" t="16093" r="1382" b="5669"/>
          <a:stretch/>
        </p:blipFill>
        <p:spPr>
          <a:xfrm>
            <a:off x="130536" y="609600"/>
            <a:ext cx="8937264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08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095" y="457200"/>
            <a:ext cx="8591550" cy="10668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Types </a:t>
            </a:r>
            <a:r>
              <a:rPr lang="en-US" dirty="0"/>
              <a:t>of smooth muscles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1. Multiunit smooth muscles</a:t>
            </a:r>
          </a:p>
          <a:p>
            <a:r>
              <a:rPr lang="en-US" dirty="0" smtClean="0"/>
              <a:t>2. visceral smooth muscles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7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 unit smooth muscles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4678680" cy="493776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Responsible for finely graded movements </a:t>
            </a:r>
            <a:r>
              <a:rPr lang="en-US" sz="2800" dirty="0" err="1" smtClean="0"/>
              <a:t>Eg</a:t>
            </a:r>
            <a:r>
              <a:rPr lang="en-US" sz="2800" dirty="0" smtClean="0"/>
              <a:t>: Iris</a:t>
            </a:r>
          </a:p>
          <a:p>
            <a:r>
              <a:rPr lang="en-US" sz="2800" dirty="0" smtClean="0"/>
              <a:t>Not voluntary</a:t>
            </a:r>
          </a:p>
          <a:p>
            <a:r>
              <a:rPr lang="en-US" sz="2800" dirty="0" smtClean="0"/>
              <a:t>Consist of separate motor units innervated separately</a:t>
            </a:r>
          </a:p>
          <a:p>
            <a:r>
              <a:rPr lang="en-US" sz="2800" dirty="0" smtClean="0"/>
              <a:t>AP does not spread from a </a:t>
            </a:r>
            <a:r>
              <a:rPr lang="en-US" sz="2800" dirty="0" smtClean="0"/>
              <a:t>fiber </a:t>
            </a:r>
            <a:r>
              <a:rPr lang="en-US" sz="2800" dirty="0" smtClean="0"/>
              <a:t>to another</a:t>
            </a:r>
          </a:p>
          <a:p>
            <a:r>
              <a:rPr lang="en-US" sz="2800" dirty="0" smtClean="0"/>
              <a:t>No spontaneous contractions</a:t>
            </a:r>
            <a:endParaRPr lang="en-US" sz="2800" dirty="0"/>
          </a:p>
        </p:txBody>
      </p:sp>
      <p:grpSp>
        <p:nvGrpSpPr>
          <p:cNvPr id="6" name="Group 5"/>
          <p:cNvGrpSpPr/>
          <p:nvPr/>
        </p:nvGrpSpPr>
        <p:grpSpPr>
          <a:xfrm>
            <a:off x="6172200" y="1828800"/>
            <a:ext cx="2438400" cy="3429000"/>
            <a:chOff x="6979024" y="1676400"/>
            <a:chExt cx="1507751" cy="241935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43637" t="5926"/>
            <a:stretch/>
          </p:blipFill>
          <p:spPr>
            <a:xfrm>
              <a:off x="7010400" y="1676400"/>
              <a:ext cx="1476375" cy="241935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6979024" y="1905000"/>
              <a:ext cx="457200" cy="152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1319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Visceral smooth muscle – a single motor 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5745480" cy="493776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Responsible for sustained chronic contractions.</a:t>
            </a:r>
          </a:p>
          <a:p>
            <a:r>
              <a:rPr lang="en-US" sz="2800" dirty="0" err="1" smtClean="0"/>
              <a:t>Eg</a:t>
            </a:r>
            <a:r>
              <a:rPr lang="en-US" sz="2800" dirty="0" smtClean="0"/>
              <a:t>: </a:t>
            </a:r>
            <a:r>
              <a:rPr lang="en-US" sz="2800" dirty="0" smtClean="0"/>
              <a:t>Viscera ( intestine, uterus, bladder)</a:t>
            </a:r>
          </a:p>
          <a:p>
            <a:endParaRPr lang="en-US" sz="2800" dirty="0"/>
          </a:p>
          <a:p>
            <a:r>
              <a:rPr lang="en-US" sz="2800" dirty="0" smtClean="0"/>
              <a:t>AP travel from one cell to the </a:t>
            </a:r>
            <a:r>
              <a:rPr lang="en-US" sz="2800" dirty="0" smtClean="0"/>
              <a:t>other via gap junctions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Can contract spontaneously</a:t>
            </a:r>
          </a:p>
          <a:p>
            <a:endParaRPr lang="en-US" sz="2800" dirty="0"/>
          </a:p>
          <a:p>
            <a:endParaRPr lang="en-US" sz="2800" dirty="0"/>
          </a:p>
        </p:txBody>
      </p:sp>
      <p:grpSp>
        <p:nvGrpSpPr>
          <p:cNvPr id="8" name="Group 7"/>
          <p:cNvGrpSpPr/>
          <p:nvPr/>
        </p:nvGrpSpPr>
        <p:grpSpPr>
          <a:xfrm>
            <a:off x="6248401" y="1371600"/>
            <a:ext cx="2895599" cy="3974521"/>
            <a:chOff x="5562600" y="1780067"/>
            <a:chExt cx="2895599" cy="397452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r="36000"/>
            <a:stretch/>
          </p:blipFill>
          <p:spPr>
            <a:xfrm>
              <a:off x="5562600" y="1780067"/>
              <a:ext cx="2590799" cy="3974521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620000" y="2895600"/>
              <a:ext cx="609600" cy="8717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7848599" y="3889230"/>
              <a:ext cx="609600" cy="16733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454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Smooth muscle contraction is stimulated by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Nerve impulses</a:t>
            </a:r>
          </a:p>
          <a:p>
            <a:r>
              <a:rPr lang="en-US" sz="2400" dirty="0" smtClean="0"/>
              <a:t>Hormonal and paracrine agents</a:t>
            </a:r>
          </a:p>
          <a:p>
            <a:r>
              <a:rPr lang="en-US" sz="2400" dirty="0" smtClean="0"/>
              <a:t>Stretch of muscle</a:t>
            </a:r>
          </a:p>
          <a:p>
            <a:r>
              <a:rPr lang="en-US" sz="2400" dirty="0" smtClean="0"/>
              <a:t>Chemicals</a:t>
            </a:r>
          </a:p>
          <a:p>
            <a:r>
              <a:rPr lang="en-US" sz="2400" dirty="0" smtClean="0"/>
              <a:t>Drugs</a:t>
            </a:r>
          </a:p>
          <a:p>
            <a:r>
              <a:rPr lang="en-US" sz="2400" dirty="0" smtClean="0"/>
              <a:t>Pacemaker cells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6798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Increase in intramuscular Ca</a:t>
            </a:r>
            <a:r>
              <a:rPr lang="en-US" baseline="30000" dirty="0" smtClean="0"/>
              <a:t>2+</a:t>
            </a:r>
            <a:r>
              <a:rPr lang="en-US" dirty="0" smtClean="0"/>
              <a:t> is by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Release from </a:t>
            </a:r>
            <a:r>
              <a:rPr lang="en-US" sz="2800" dirty="0" smtClean="0"/>
              <a:t>extracellular stores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	V</a:t>
            </a:r>
            <a:r>
              <a:rPr lang="en-US" sz="2800" dirty="0" smtClean="0"/>
              <a:t>oltage </a:t>
            </a:r>
            <a:r>
              <a:rPr lang="en-US" sz="2800" dirty="0" smtClean="0"/>
              <a:t>gated channels</a:t>
            </a:r>
          </a:p>
          <a:p>
            <a:pPr marL="0" indent="0">
              <a:buNone/>
            </a:pPr>
            <a:r>
              <a:rPr lang="en-US" sz="2800" dirty="0" smtClean="0"/>
              <a:t>	Ligand gated channels</a:t>
            </a:r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sz="2800" dirty="0"/>
              <a:t>Release from intracellular stores</a:t>
            </a:r>
          </a:p>
          <a:p>
            <a:pPr marL="0" indent="0">
              <a:buNone/>
            </a:pPr>
            <a:r>
              <a:rPr lang="en-US" sz="2800" dirty="0" smtClean="0"/>
              <a:t>	Ryanodine </a:t>
            </a:r>
            <a:r>
              <a:rPr lang="en-US" sz="2800" dirty="0"/>
              <a:t>receptors (</a:t>
            </a:r>
            <a:r>
              <a:rPr lang="en-US" sz="2800" dirty="0" err="1" smtClean="0"/>
              <a:t>RyR</a:t>
            </a:r>
            <a:r>
              <a:rPr lang="en-US" sz="2800" dirty="0" smtClean="0"/>
              <a:t>)</a:t>
            </a:r>
          </a:p>
          <a:p>
            <a:pPr marL="0" indent="0">
              <a:buNone/>
            </a:pPr>
            <a:r>
              <a:rPr lang="en-US" sz="2800" dirty="0" smtClean="0"/>
              <a:t>	Inositol triphosphate receptors (IP</a:t>
            </a:r>
            <a:r>
              <a:rPr lang="en-US" sz="2800" baseline="-25000" dirty="0" smtClean="0"/>
              <a:t>3</a:t>
            </a:r>
            <a:r>
              <a:rPr lang="en-US" sz="2800" dirty="0" smtClean="0"/>
              <a:t>R)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2936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Molecular basis of smooth muscle contraction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5364480" cy="493776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Ach bind to muscarinic receptors</a:t>
            </a:r>
          </a:p>
          <a:p>
            <a:r>
              <a:rPr lang="en-US" sz="2800" dirty="0" smtClean="0"/>
              <a:t>Increase Ca</a:t>
            </a:r>
            <a:r>
              <a:rPr lang="en-US" sz="2800" baseline="30000" dirty="0" smtClean="0"/>
              <a:t>2+ </a:t>
            </a:r>
            <a:r>
              <a:rPr lang="en-US" sz="2800" dirty="0" smtClean="0"/>
              <a:t>influx to cell</a:t>
            </a:r>
          </a:p>
          <a:p>
            <a:r>
              <a:rPr lang="en-US" sz="2800" dirty="0" smtClean="0"/>
              <a:t>Activate calmodulin-dependent myosin light chain </a:t>
            </a:r>
            <a:r>
              <a:rPr lang="en-US" sz="2800" dirty="0" smtClean="0"/>
              <a:t>kinase</a:t>
            </a:r>
            <a:endParaRPr lang="en-US" sz="2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25" y="1543240"/>
            <a:ext cx="206692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2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Molecular basis of </a:t>
            </a:r>
            <a:r>
              <a:rPr lang="en-US" dirty="0" smtClean="0"/>
              <a:t>Smooth </a:t>
            </a:r>
            <a:r>
              <a:rPr lang="en-US" dirty="0"/>
              <a:t>M</a:t>
            </a:r>
            <a:r>
              <a:rPr lang="en-US" dirty="0" smtClean="0"/>
              <a:t>uscle </a:t>
            </a:r>
            <a:r>
              <a:rPr lang="en-US" dirty="0" smtClean="0"/>
              <a:t>contraction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4028662"/>
            <a:ext cx="5364480" cy="2207546"/>
          </a:xfrm>
        </p:spPr>
        <p:txBody>
          <a:bodyPr>
            <a:normAutofit fontScale="92500"/>
          </a:bodyPr>
          <a:lstStyle/>
          <a:p>
            <a:r>
              <a:rPr lang="en-US" sz="2800" dirty="0" smtClean="0"/>
              <a:t>Phosphorylation </a:t>
            </a:r>
            <a:r>
              <a:rPr lang="en-US" sz="2800" dirty="0" smtClean="0"/>
              <a:t>of myosin</a:t>
            </a:r>
          </a:p>
          <a:p>
            <a:r>
              <a:rPr lang="en-US" sz="2800" dirty="0" smtClean="0"/>
              <a:t>Increased myosin ATPase activity</a:t>
            </a:r>
          </a:p>
          <a:p>
            <a:r>
              <a:rPr lang="en-US" sz="2800" dirty="0" smtClean="0"/>
              <a:t>Binding myosin to actin</a:t>
            </a:r>
          </a:p>
          <a:p>
            <a:r>
              <a:rPr lang="en-US" sz="2800" dirty="0" smtClean="0"/>
              <a:t>Contraction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3432" b="13872"/>
          <a:stretch/>
        </p:blipFill>
        <p:spPr>
          <a:xfrm>
            <a:off x="1524000" y="1295401"/>
            <a:ext cx="6129133" cy="273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Myasthenia </a:t>
            </a:r>
            <a:r>
              <a:rPr lang="en-US" dirty="0" smtClean="0"/>
              <a:t>gravis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Chronic autoimmune neuromuscular disease</a:t>
            </a:r>
          </a:p>
          <a:p>
            <a:r>
              <a:rPr lang="en-US" dirty="0" smtClean="0"/>
              <a:t>Affect voluntary muscle</a:t>
            </a:r>
          </a:p>
          <a:p>
            <a:r>
              <a:rPr lang="en-US" dirty="0" smtClean="0"/>
              <a:t>Meaning ‘Grave muscle weakness’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Symptoms</a:t>
            </a:r>
          </a:p>
          <a:p>
            <a:pPr marL="0" indent="0">
              <a:buNone/>
            </a:pPr>
            <a:r>
              <a:rPr lang="en-US" dirty="0" smtClean="0"/>
              <a:t>Eyes</a:t>
            </a:r>
          </a:p>
          <a:p>
            <a:r>
              <a:rPr lang="en-GB" dirty="0"/>
              <a:t>Drooping of one or both eyelids (ptosis).</a:t>
            </a:r>
          </a:p>
          <a:p>
            <a:r>
              <a:rPr lang="en-GB" dirty="0"/>
              <a:t>Double vision (diplopia), which may be horizontal or vertical, and improves or resolves when one eye is closed.</a:t>
            </a:r>
          </a:p>
          <a:p>
            <a:pPr marL="0" indent="0">
              <a:buNone/>
            </a:pPr>
            <a:endParaRPr lang="en-US" dirty="0" smtClean="0"/>
          </a:p>
          <a:p>
            <a:pPr marL="454914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279" r="4248" b="8248"/>
          <a:stretch/>
        </p:blipFill>
        <p:spPr>
          <a:xfrm>
            <a:off x="1143001" y="5181600"/>
            <a:ext cx="2362199" cy="152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5086350"/>
            <a:ext cx="2819400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81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Relaxation of </a:t>
            </a:r>
            <a:r>
              <a:rPr lang="en-US" dirty="0" smtClean="0"/>
              <a:t>Smooth </a:t>
            </a:r>
            <a:r>
              <a:rPr lang="en-US" dirty="0"/>
              <a:t>M</a:t>
            </a:r>
            <a:r>
              <a:rPr lang="en-US" dirty="0" smtClean="0"/>
              <a:t>uscle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Reduced Ca</a:t>
            </a:r>
            <a:r>
              <a:rPr lang="en-US" sz="2400" baseline="30000" dirty="0" smtClean="0"/>
              <a:t>2+ </a:t>
            </a:r>
            <a:r>
              <a:rPr lang="en-US" sz="2400" dirty="0" smtClean="0"/>
              <a:t>concentration stops myosin kinase activity</a:t>
            </a:r>
          </a:p>
          <a:p>
            <a:r>
              <a:rPr lang="en-US" sz="2400" dirty="0" smtClean="0"/>
              <a:t>Myosin </a:t>
            </a:r>
            <a:r>
              <a:rPr lang="en-US" sz="2400" dirty="0"/>
              <a:t>light chain phosphatase, dephosphorylates myosin</a:t>
            </a:r>
          </a:p>
          <a:p>
            <a:r>
              <a:rPr lang="en-US" sz="2400" dirty="0"/>
              <a:t>Relaxation </a:t>
            </a:r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S</a:t>
            </a:r>
            <a:r>
              <a:rPr lang="en-US" sz="2400" dirty="0" smtClean="0"/>
              <a:t>ustained </a:t>
            </a:r>
            <a:r>
              <a:rPr lang="en-US" sz="2400" dirty="0"/>
              <a:t>contraction due to latch bridge </a:t>
            </a:r>
            <a:r>
              <a:rPr lang="en-US" sz="2400" dirty="0" smtClean="0"/>
              <a:t>mechanisms makes the smooth muscles use less energy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17253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Electrical </a:t>
            </a:r>
            <a:r>
              <a:rPr lang="en-US" dirty="0" smtClean="0"/>
              <a:t>activity of a smooth muscle</a:t>
            </a:r>
            <a:endParaRPr lang="en-US" dirty="0"/>
          </a:p>
        </p:txBody>
      </p:sp>
      <p:pic>
        <p:nvPicPr>
          <p:cNvPr id="2050" name="Picture 2" descr="Image result for Action potentials in smooth muscles"/>
          <p:cNvPicPr>
            <a:picLocks noGrp="1" noChangeAspect="1" noChangeArrowheads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" t="1048" r="12270" b="-1"/>
          <a:stretch/>
        </p:blipFill>
        <p:spPr bwMode="auto">
          <a:xfrm>
            <a:off x="4419601" y="1295401"/>
            <a:ext cx="4448174" cy="543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1524000"/>
            <a:ext cx="3429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arenR"/>
            </a:pPr>
            <a:r>
              <a:rPr lang="en-US" dirty="0" smtClean="0"/>
              <a:t>smooth muscle spike potential</a:t>
            </a:r>
          </a:p>
          <a:p>
            <a:pPr marL="342900" indent="-342900">
              <a:buAutoNum type="alphaUcParenR"/>
            </a:pPr>
            <a:r>
              <a:rPr lang="en-US" dirty="0" smtClean="0"/>
              <a:t>Repetitive spike potentials elicited by slow rhythmical electrical waves</a:t>
            </a:r>
          </a:p>
          <a:p>
            <a:pPr marL="342900" indent="-342900">
              <a:buAutoNum type="alphaUcParenR"/>
            </a:pPr>
            <a:r>
              <a:rPr lang="en-US" dirty="0" smtClean="0"/>
              <a:t>Action potentials with a plateau</a:t>
            </a:r>
          </a:p>
          <a:p>
            <a:pPr marL="342900" indent="-342900">
              <a:buAutoNum type="alphaUcParenR"/>
            </a:pPr>
            <a:endParaRPr lang="en-US" dirty="0" smtClean="0"/>
          </a:p>
          <a:p>
            <a:endParaRPr lang="en-US" dirty="0"/>
          </a:p>
          <a:p>
            <a:r>
              <a:rPr lang="en-US" dirty="0"/>
              <a:t>Voltage gated Na</a:t>
            </a:r>
            <a:r>
              <a:rPr lang="en-US" baseline="30000" dirty="0"/>
              <a:t>+ </a:t>
            </a:r>
            <a:r>
              <a:rPr lang="en-US" dirty="0"/>
              <a:t> channels are less in number</a:t>
            </a:r>
          </a:p>
          <a:p>
            <a:r>
              <a:rPr lang="en-US" dirty="0" smtClean="0"/>
              <a:t>The action potentials are mainly caused by voltage gated Ca</a:t>
            </a:r>
            <a:r>
              <a:rPr lang="en-US" baseline="30000" dirty="0" smtClean="0"/>
              <a:t>2+</a:t>
            </a:r>
            <a:r>
              <a:rPr lang="en-US" dirty="0" smtClean="0"/>
              <a:t> channels.</a:t>
            </a:r>
          </a:p>
          <a:p>
            <a:r>
              <a:rPr lang="en-US" dirty="0"/>
              <a:t>Ca</a:t>
            </a:r>
            <a:r>
              <a:rPr lang="en-US" baseline="30000" dirty="0"/>
              <a:t>2</a:t>
            </a:r>
            <a:r>
              <a:rPr lang="en-US" baseline="30000" dirty="0" smtClean="0"/>
              <a:t>+</a:t>
            </a:r>
            <a:r>
              <a:rPr lang="en-US" dirty="0" smtClean="0"/>
              <a:t> ions directly act on smooth muscle contractile mechanisms.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58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Cardiac muscle contraction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3764280" cy="48737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Striations similar to skeletal muscles but the muscle fibers branch.</a:t>
            </a:r>
          </a:p>
          <a:p>
            <a:r>
              <a:rPr lang="en-US" dirty="0" smtClean="0"/>
              <a:t>Intercalated discs and gap </a:t>
            </a:r>
            <a:r>
              <a:rPr lang="en-US" dirty="0" err="1" smtClean="0"/>
              <a:t>juctions</a:t>
            </a:r>
            <a:r>
              <a:rPr lang="en-US" dirty="0" smtClean="0"/>
              <a:t> between the fibers.</a:t>
            </a:r>
          </a:p>
          <a:p>
            <a:r>
              <a:rPr lang="en-US" dirty="0" smtClean="0"/>
              <a:t>T system at Z lines.</a:t>
            </a:r>
          </a:p>
          <a:p>
            <a:r>
              <a:rPr lang="en-US" dirty="0" smtClean="0"/>
              <a:t>RMP is -80mv</a:t>
            </a:r>
          </a:p>
          <a:p>
            <a:r>
              <a:rPr lang="en-US" dirty="0" smtClean="0"/>
              <a:t>AP has a plateau phase</a:t>
            </a:r>
          </a:p>
          <a:p>
            <a:r>
              <a:rPr lang="en-US" dirty="0" smtClean="0"/>
              <a:t> influx of extracellular Ca</a:t>
            </a:r>
            <a:r>
              <a:rPr lang="en-US" baseline="30000" dirty="0" smtClean="0"/>
              <a:t>2+ </a:t>
            </a:r>
            <a:r>
              <a:rPr lang="en-US" dirty="0" smtClean="0"/>
              <a:t> increase ER Ca</a:t>
            </a:r>
            <a:r>
              <a:rPr lang="en-US" baseline="30000" dirty="0" smtClean="0"/>
              <a:t>2+   </a:t>
            </a:r>
            <a:r>
              <a:rPr lang="en-US" dirty="0" smtClean="0"/>
              <a:t>release.</a:t>
            </a:r>
            <a:endParaRPr lang="en-US" baseline="30000" dirty="0" smtClean="0"/>
          </a:p>
          <a:p>
            <a:r>
              <a:rPr lang="en-US" dirty="0" smtClean="0"/>
              <a:t>Absolute refractory period last up to half of phase 3 so </a:t>
            </a:r>
            <a:r>
              <a:rPr lang="en-US" dirty="0" err="1" smtClean="0"/>
              <a:t>tetanization</a:t>
            </a:r>
            <a:r>
              <a:rPr lang="en-US" dirty="0" smtClean="0"/>
              <a:t> is not seen.</a:t>
            </a:r>
          </a:p>
        </p:txBody>
      </p:sp>
      <p:pic>
        <p:nvPicPr>
          <p:cNvPr id="1028" name="Picture 4" descr="http://www.cvpharmacology.com/antiarrhy/cardia1.gif"/>
          <p:cNvPicPr>
            <a:picLocks noChangeAspect="1" noChangeArrowheads="1"/>
          </p:cNvPicPr>
          <p:nvPr/>
        </p:nvPicPr>
        <p:blipFill rotWithShape="1">
          <a:blip r:embed="rId2"/>
          <a:srcRect r="11964"/>
          <a:stretch/>
        </p:blipFill>
        <p:spPr bwMode="auto">
          <a:xfrm>
            <a:off x="4267200" y="1524000"/>
            <a:ext cx="4600575" cy="38866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276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Which of the Following are true?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 smtClean="0"/>
              <a:t>Smooth muscle cells have a longer action potentials than nerves.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 smtClean="0"/>
              <a:t>Multi unit smooth muscles contract with out an action potential being generated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 smtClean="0"/>
              <a:t>Actions potentials can be generated in unitary smooth muscles spontaneously.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 smtClean="0"/>
              <a:t>Smooth  muscle contraction is dependent on extracellular fluid Ca</a:t>
            </a:r>
            <a:r>
              <a:rPr lang="en-US" baseline="30000" dirty="0" smtClean="0"/>
              <a:t>2+</a:t>
            </a:r>
            <a:r>
              <a:rPr lang="en-US" dirty="0" smtClean="0"/>
              <a:t>concentration.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 smtClean="0"/>
              <a:t>The skeletal muscle SERCA pumps are fast acting compared to those removing Ca</a:t>
            </a:r>
            <a:r>
              <a:rPr lang="en-US" baseline="30000" dirty="0" smtClean="0"/>
              <a:t>2+ </a:t>
            </a:r>
            <a:r>
              <a:rPr lang="en-US" dirty="0" smtClean="0"/>
              <a:t>in smooth muscle. </a:t>
            </a:r>
          </a:p>
          <a:p>
            <a:pPr marL="454914" indent="-457200">
              <a:buFont typeface="+mj-lt"/>
              <a:buAutoNum type="alphaUcPeriod"/>
            </a:pPr>
            <a:endParaRPr lang="en-US" baseline="30000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5410200"/>
            <a:ext cx="315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TTTTT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9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Symptoms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Face</a:t>
            </a:r>
          </a:p>
          <a:p>
            <a:r>
              <a:rPr lang="en-GB" dirty="0" smtClean="0"/>
              <a:t>Altered speaking</a:t>
            </a:r>
          </a:p>
          <a:p>
            <a:r>
              <a:rPr lang="en-GB" dirty="0" smtClean="0"/>
              <a:t>Difficulty swallowing</a:t>
            </a:r>
          </a:p>
          <a:p>
            <a:r>
              <a:rPr lang="en-GB" dirty="0" smtClean="0"/>
              <a:t>Problems chewing</a:t>
            </a:r>
          </a:p>
          <a:p>
            <a:r>
              <a:rPr lang="en-GB" dirty="0" smtClean="0"/>
              <a:t>Limited </a:t>
            </a:r>
            <a:r>
              <a:rPr lang="en-GB" dirty="0"/>
              <a:t>facial </a:t>
            </a:r>
            <a:r>
              <a:rPr lang="en-GB" dirty="0" smtClean="0"/>
              <a:t>expressions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Weakness of muscles that worsen with activity, </a:t>
            </a:r>
          </a:p>
          <a:p>
            <a:r>
              <a:rPr lang="en-US" dirty="0" smtClean="0"/>
              <a:t>Arms</a:t>
            </a:r>
          </a:p>
          <a:p>
            <a:r>
              <a:rPr lang="en-US" dirty="0" smtClean="0"/>
              <a:t>Legs</a:t>
            </a:r>
          </a:p>
          <a:p>
            <a:r>
              <a:rPr lang="en-US" dirty="0" smtClean="0"/>
              <a:t>Neck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69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Investigations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Edrophonium test (</a:t>
            </a:r>
            <a:r>
              <a:rPr lang="en-US" dirty="0">
                <a:solidFill>
                  <a:srgbClr val="FF0000"/>
                </a:solidFill>
              </a:rPr>
              <a:t>Tensilon test</a:t>
            </a:r>
            <a:r>
              <a:rPr lang="en-US" dirty="0" smtClean="0">
                <a:solidFill>
                  <a:srgbClr val="FF0000"/>
                </a:solidFill>
              </a:rPr>
              <a:t>)</a:t>
            </a:r>
          </a:p>
          <a:p>
            <a:r>
              <a:rPr lang="en-US" dirty="0" smtClean="0"/>
              <a:t>Repeated movement or ask the patient to focus at a point above their field of </a:t>
            </a:r>
            <a:r>
              <a:rPr lang="en-US" dirty="0" smtClean="0"/>
              <a:t>vision- wait for muscle to weaken</a:t>
            </a:r>
            <a:endParaRPr lang="en-US" dirty="0" smtClean="0"/>
          </a:p>
          <a:p>
            <a:r>
              <a:rPr lang="en-US" dirty="0" smtClean="0"/>
              <a:t>Small dose of IV </a:t>
            </a:r>
            <a:r>
              <a:rPr lang="en-US" dirty="0" err="1"/>
              <a:t>E</a:t>
            </a:r>
            <a:r>
              <a:rPr lang="en-US" dirty="0" err="1" smtClean="0"/>
              <a:t>drophonium</a:t>
            </a:r>
            <a:r>
              <a:rPr lang="en-US" dirty="0" smtClean="0"/>
              <a:t> </a:t>
            </a:r>
            <a:r>
              <a:rPr lang="en-US" dirty="0" smtClean="0"/>
              <a:t>chloride </a:t>
            </a:r>
            <a:r>
              <a:rPr lang="en-US" dirty="0" smtClean="0"/>
              <a:t>(short acting Ach esterase inhibitor)</a:t>
            </a:r>
            <a:endParaRPr lang="en-US" dirty="0" smtClean="0"/>
          </a:p>
          <a:p>
            <a:r>
              <a:rPr lang="en-US" dirty="0" smtClean="0"/>
              <a:t>Look for improvement </a:t>
            </a:r>
            <a:r>
              <a:rPr lang="en-US" dirty="0" smtClean="0"/>
              <a:t>of symptoms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Serum </a:t>
            </a:r>
            <a:r>
              <a:rPr lang="en-US" dirty="0" smtClean="0">
                <a:solidFill>
                  <a:srgbClr val="FF0000"/>
                </a:solidFill>
              </a:rPr>
              <a:t>antibody (anti-</a:t>
            </a:r>
            <a:r>
              <a:rPr lang="en-US" dirty="0" err="1" smtClean="0">
                <a:solidFill>
                  <a:srgbClr val="FF0000"/>
                </a:solidFill>
              </a:rPr>
              <a:t>AChR</a:t>
            </a:r>
            <a:r>
              <a:rPr lang="en-US" dirty="0" smtClean="0">
                <a:solidFill>
                  <a:srgbClr val="FF0000"/>
                </a:solidFill>
              </a:rPr>
              <a:t>) </a:t>
            </a:r>
            <a:r>
              <a:rPr lang="en-US" dirty="0" smtClean="0">
                <a:solidFill>
                  <a:srgbClr val="FF0000"/>
                </a:solidFill>
              </a:rPr>
              <a:t>level</a:t>
            </a:r>
            <a:endParaRPr lang="en-US" dirty="0" smtClean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24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400" dirty="0" smtClean="0"/>
              <a:t>Acetylcholine esterase </a:t>
            </a:r>
            <a:r>
              <a:rPr lang="en-US" sz="2400" dirty="0" smtClean="0"/>
              <a:t>inhibitor </a:t>
            </a:r>
            <a:r>
              <a:rPr lang="en-US" sz="2400" dirty="0" smtClean="0"/>
              <a:t>(</a:t>
            </a:r>
            <a:r>
              <a:rPr lang="en-US" sz="2400" dirty="0" smtClean="0"/>
              <a:t>Neostigmine</a:t>
            </a:r>
            <a:r>
              <a:rPr lang="en-US" sz="2400" dirty="0" smtClean="0"/>
              <a:t>, Pyridostigmine)</a:t>
            </a:r>
          </a:p>
          <a:p>
            <a:r>
              <a:rPr lang="en-US" sz="2400" dirty="0" smtClean="0"/>
              <a:t>Immunosuppressive agents (</a:t>
            </a:r>
            <a:r>
              <a:rPr lang="en-US" sz="2400" dirty="0" err="1" smtClean="0"/>
              <a:t>eg</a:t>
            </a:r>
            <a:r>
              <a:rPr lang="en-US" sz="2400" dirty="0" smtClean="0"/>
              <a:t>. Steroids)</a:t>
            </a:r>
          </a:p>
          <a:p>
            <a:r>
              <a:rPr lang="en-US" sz="2400" dirty="0" smtClean="0"/>
              <a:t>IV </a:t>
            </a:r>
            <a:r>
              <a:rPr lang="en-US" sz="2400" dirty="0" smtClean="0"/>
              <a:t>Immunoglobulin</a:t>
            </a:r>
            <a:endParaRPr lang="en-US" sz="2400" dirty="0" smtClean="0"/>
          </a:p>
          <a:p>
            <a:r>
              <a:rPr lang="en-US" sz="2400" dirty="0" smtClean="0"/>
              <a:t>Plasmapheresis</a:t>
            </a:r>
          </a:p>
          <a:p>
            <a:r>
              <a:rPr lang="en-US" sz="2400" dirty="0" smtClean="0"/>
              <a:t>Surgery</a:t>
            </a:r>
            <a:endParaRPr lang="en-US" sz="2400" dirty="0"/>
          </a:p>
          <a:p>
            <a:pPr lvl="1"/>
            <a:r>
              <a:rPr lang="en-US" i="1" dirty="0" smtClean="0"/>
              <a:t>Thymectomy</a:t>
            </a:r>
          </a:p>
        </p:txBody>
      </p:sp>
    </p:spTree>
    <p:extLst>
      <p:ext uri="{BB962C8B-B14F-4D97-AF65-F5344CB8AC3E}">
        <p14:creationId xmlns:p14="http://schemas.microsoft.com/office/powerpoint/2010/main" val="1171150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Muscular dystrophies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52400" y="1341120"/>
            <a:ext cx="4267200" cy="513588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Progressive weakness of skeletal muscles</a:t>
            </a:r>
          </a:p>
          <a:p>
            <a:r>
              <a:rPr lang="en-US" dirty="0"/>
              <a:t>Mild-severe-fatal</a:t>
            </a:r>
          </a:p>
          <a:p>
            <a:r>
              <a:rPr lang="en-US" dirty="0" smtClean="0"/>
              <a:t>Muscular </a:t>
            </a:r>
            <a:r>
              <a:rPr lang="en-US" dirty="0" smtClean="0"/>
              <a:t>dystrophies are caused by </a:t>
            </a:r>
            <a:r>
              <a:rPr lang="en-US" dirty="0" smtClean="0"/>
              <a:t>multiple causes.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/>
              <a:t>C</a:t>
            </a:r>
            <a:r>
              <a:rPr lang="en-US" dirty="0" smtClean="0"/>
              <a:t>ongenital </a:t>
            </a:r>
            <a:r>
              <a:rPr lang="en-US" dirty="0" smtClean="0"/>
              <a:t>defects in the dystrophin </a:t>
            </a:r>
            <a:r>
              <a:rPr lang="en-US" dirty="0" smtClean="0"/>
              <a:t>gene is one </a:t>
            </a:r>
            <a:r>
              <a:rPr lang="en-US" dirty="0"/>
              <a:t>of the main causes </a:t>
            </a: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Other causes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 smtClean="0"/>
              <a:t>Sarcoglycans and other components of </a:t>
            </a:r>
            <a:r>
              <a:rPr lang="en-US" dirty="0"/>
              <a:t>Dystrophin-glycoprotein complex </a:t>
            </a:r>
            <a:endParaRPr lang="en-US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 smtClean="0"/>
              <a:t>Titin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 err="1" smtClean="0"/>
              <a:t>Desmin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9489" y="1828801"/>
            <a:ext cx="4318286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29175" y="5257800"/>
            <a:ext cx="403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Dystrophin-glycoprotein complex provides structural support to </a:t>
            </a:r>
            <a:r>
              <a:rPr lang="en-US" dirty="0" smtClean="0"/>
              <a:t>muscle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10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990600"/>
          </a:xfrm>
        </p:spPr>
        <p:txBody>
          <a:bodyPr>
            <a:normAutofit/>
          </a:bodyPr>
          <a:lstStyle/>
          <a:p>
            <a:r>
              <a:rPr lang="en-US" dirty="0"/>
              <a:t>Heritable MDs include the following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Sex-linked </a:t>
            </a:r>
            <a:r>
              <a:rPr lang="en-US" dirty="0">
                <a:solidFill>
                  <a:schemeClr val="tx1"/>
                </a:solidFill>
              </a:rPr>
              <a:t>MDs - Duchenne</a:t>
            </a:r>
            <a:r>
              <a:rPr lang="en-US" dirty="0" smtClean="0">
                <a:solidFill>
                  <a:schemeClr val="tx1"/>
                </a:solidFill>
              </a:rPr>
              <a:t>, Becker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Autosomal </a:t>
            </a:r>
            <a:r>
              <a:rPr lang="en-US" dirty="0">
                <a:solidFill>
                  <a:schemeClr val="tx1"/>
                </a:solidFill>
              </a:rPr>
              <a:t>dominant MDs - </a:t>
            </a:r>
            <a:r>
              <a:rPr lang="en-US" dirty="0" err="1">
                <a:solidFill>
                  <a:schemeClr val="tx1"/>
                </a:solidFill>
              </a:rPr>
              <a:t>Facioscapulohumeral</a:t>
            </a:r>
            <a:r>
              <a:rPr lang="en-US" dirty="0">
                <a:solidFill>
                  <a:schemeClr val="tx1"/>
                </a:solidFill>
              </a:rPr>
              <a:t>, distal, ocular, </a:t>
            </a:r>
            <a:r>
              <a:rPr lang="en-US" dirty="0" err="1">
                <a:solidFill>
                  <a:schemeClr val="tx1"/>
                </a:solidFill>
              </a:rPr>
              <a:t>oculopharyngeal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Autosomal </a:t>
            </a:r>
            <a:r>
              <a:rPr lang="en-US" dirty="0" smtClean="0">
                <a:solidFill>
                  <a:schemeClr val="tx1"/>
                </a:solidFill>
              </a:rPr>
              <a:t>Recessive </a:t>
            </a:r>
            <a:r>
              <a:rPr lang="en-US" dirty="0">
                <a:solidFill>
                  <a:schemeClr val="tx1"/>
                </a:solidFill>
              </a:rPr>
              <a:t>MD – Limb-girdle form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ho">
  <a:themeElements>
    <a:clrScheme name="SOHO">
      <a:dk1>
        <a:srgbClr val="2E2224"/>
      </a:dk1>
      <a:lt1>
        <a:sysClr val="window" lastClr="FFFFFF"/>
      </a:lt1>
      <a:dk2>
        <a:srgbClr val="48231E"/>
      </a:dk2>
      <a:lt2>
        <a:srgbClr val="CBD8DD"/>
      </a:lt2>
      <a:accent1>
        <a:srgbClr val="61625E"/>
      </a:accent1>
      <a:accent2>
        <a:srgbClr val="964D2C"/>
      </a:accent2>
      <a:accent3>
        <a:srgbClr val="66553E"/>
      </a:accent3>
      <a:accent4>
        <a:srgbClr val="848058"/>
      </a:accent4>
      <a:accent5>
        <a:srgbClr val="AFA14B"/>
      </a:accent5>
      <a:accent6>
        <a:srgbClr val="AD7D4D"/>
      </a:accent6>
      <a:hlink>
        <a:srgbClr val="FFDE66"/>
      </a:hlink>
      <a:folHlink>
        <a:srgbClr val="C0AEBC"/>
      </a:folHlink>
    </a:clrScheme>
    <a:fontScheme name="SOHO">
      <a:majorFont>
        <a:latin typeface="Candara"/>
        <a:ea typeface=""/>
        <a:cs typeface=""/>
        <a:font script="Jpan" typeface="ＭＳ Ｐゴシック"/>
        <a:font script="Hang" typeface="HY견명조"/>
        <a:font script="Hans" typeface="华文新魏"/>
        <a:font script="Hant" typeface="新細明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Ｐゴシック"/>
        <a:font script="Hang" typeface="HY견명조"/>
        <a:font script="Hans" typeface="华文楷体"/>
        <a:font script="Hant" typeface="新細明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HO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7000"/>
                <a:satMod val="150000"/>
              </a:schemeClr>
            </a:gs>
            <a:gs pos="30000">
              <a:schemeClr val="phClr">
                <a:shade val="94000"/>
                <a:satMod val="130000"/>
              </a:schemeClr>
            </a:gs>
            <a:gs pos="45000">
              <a:schemeClr val="phClr">
                <a:shade val="100000"/>
                <a:satMod val="120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4000"/>
                <a:satMod val="130000"/>
              </a:schemeClr>
            </a:gs>
            <a:gs pos="100000">
              <a:schemeClr val="phClr">
                <a:shade val="67000"/>
                <a:satMod val="15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700000"/>
            </a:lightRig>
          </a:scene3d>
          <a:sp3d contourW="19050">
            <a:bevelT w="31750" h="38100"/>
            <a:contourClr>
              <a:schemeClr val="phClr">
                <a:shade val="15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4000"/>
                <a:satMod val="210000"/>
              </a:schemeClr>
            </a:gs>
            <a:gs pos="40000">
              <a:schemeClr val="phClr">
                <a:tint val="72000"/>
                <a:shade val="99000"/>
                <a:satMod val="200000"/>
              </a:schemeClr>
            </a:gs>
            <a:gs pos="100000">
              <a:schemeClr val="phClr">
                <a:tint val="100000"/>
                <a:shade val="30000"/>
                <a:alpha val="100000"/>
                <a:satMod val="17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86000"/>
                <a:alpha val="90000"/>
              </a:schemeClr>
              <a:schemeClr val="phClr">
                <a:shade val="49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TC101790493[[fn=SOHO]]</Template>
  <TotalTime>1498</TotalTime>
  <Words>1378</Words>
  <Application>Microsoft Office PowerPoint</Application>
  <PresentationFormat>On-screen Show (4:3)</PresentationFormat>
  <Paragraphs>308</Paragraphs>
  <Slides>43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Candara</vt:lpstr>
      <vt:lpstr>Tahoma</vt:lpstr>
      <vt:lpstr>Tunga</vt:lpstr>
      <vt:lpstr>Wingdings</vt:lpstr>
      <vt:lpstr>Soho</vt:lpstr>
      <vt:lpstr>Physiology of Muscle  II</vt:lpstr>
      <vt:lpstr>Summary of Muscle physiology I</vt:lpstr>
      <vt:lpstr>Disorders of skeletal muscles</vt:lpstr>
      <vt:lpstr>Myasthenia gravis</vt:lpstr>
      <vt:lpstr>Symptoms cont.</vt:lpstr>
      <vt:lpstr>Investigations</vt:lpstr>
      <vt:lpstr>Treatment</vt:lpstr>
      <vt:lpstr>Muscular dystrophies</vt:lpstr>
      <vt:lpstr>Heritable MDs include the following:</vt:lpstr>
      <vt:lpstr>Muscular Dystrophies</vt:lpstr>
      <vt:lpstr>Gowers Sign</vt:lpstr>
      <vt:lpstr>Duchenne timeline</vt:lpstr>
      <vt:lpstr>Metabolic Myopathies</vt:lpstr>
      <vt:lpstr>OBJECTIVES At the end of the lecture students should be able to</vt:lpstr>
      <vt:lpstr>Electrical activity of skeletal muscle</vt:lpstr>
      <vt:lpstr>Muscle fiber</vt:lpstr>
      <vt:lpstr>MUSCLE TWITCH</vt:lpstr>
      <vt:lpstr>TYPE OF MUSCLE ACCORDING TO DURATION OF TWITCH</vt:lpstr>
      <vt:lpstr>Classification of fiber types in skeletal muscles</vt:lpstr>
      <vt:lpstr>Muscle fiber type in exercise</vt:lpstr>
      <vt:lpstr>Summation of contraction</vt:lpstr>
      <vt:lpstr>FREQUENCY SUMMATION:</vt:lpstr>
      <vt:lpstr>PowerPoint Presentation</vt:lpstr>
      <vt:lpstr>PowerPoint Presentation</vt:lpstr>
      <vt:lpstr>Question</vt:lpstr>
      <vt:lpstr>TYPES OF MUSCLE CONTRACTION</vt:lpstr>
      <vt:lpstr>TYPES OF MUSCLE CONTRACTION</vt:lpstr>
      <vt:lpstr>TYPES OF MUSCLE CONTRACTION</vt:lpstr>
      <vt:lpstr>How does Succinylcholine cause muscle paralysis?</vt:lpstr>
      <vt:lpstr>SUMMARY</vt:lpstr>
      <vt:lpstr>Smooth muscle contraction</vt:lpstr>
      <vt:lpstr>PowerPoint Presentation</vt:lpstr>
      <vt:lpstr>  Types of smooth muscles </vt:lpstr>
      <vt:lpstr>Multi unit smooth muscles</vt:lpstr>
      <vt:lpstr>Visceral smooth muscle – a single motor unit</vt:lpstr>
      <vt:lpstr>Smooth muscle contraction is stimulated by</vt:lpstr>
      <vt:lpstr>Increase in intramuscular Ca2+ is by</vt:lpstr>
      <vt:lpstr>Molecular basis of smooth muscle contraction</vt:lpstr>
      <vt:lpstr>Molecular basis of Smooth Muscle contraction</vt:lpstr>
      <vt:lpstr>Relaxation of Smooth Muscle</vt:lpstr>
      <vt:lpstr>Electrical activity of a smooth muscle</vt:lpstr>
      <vt:lpstr>Cardiac muscle contraction</vt:lpstr>
      <vt:lpstr>Question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Physiology of Muscle</dc:title>
  <dc:creator>acxer</dc:creator>
  <cp:lastModifiedBy>Tania Warnakulasuriya</cp:lastModifiedBy>
  <cp:revision>106</cp:revision>
  <dcterms:created xsi:type="dcterms:W3CDTF">2014-04-29T04:40:36Z</dcterms:created>
  <dcterms:modified xsi:type="dcterms:W3CDTF">2018-01-10T01:45:21Z</dcterms:modified>
</cp:coreProperties>
</file>

<file path=docProps/thumbnail.jpeg>
</file>